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2" r:id="rId2"/>
    <p:sldId id="258" r:id="rId3"/>
    <p:sldId id="291" r:id="rId4"/>
    <p:sldId id="263" r:id="rId5"/>
    <p:sldId id="313" r:id="rId6"/>
    <p:sldId id="294" r:id="rId7"/>
    <p:sldId id="295" r:id="rId8"/>
    <p:sldId id="296" r:id="rId9"/>
    <p:sldId id="299" r:id="rId10"/>
    <p:sldId id="301" r:id="rId11"/>
    <p:sldId id="306" r:id="rId12"/>
    <p:sldId id="314" r:id="rId13"/>
    <p:sldId id="298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091"/>
    <a:srgbClr val="7553A6"/>
    <a:srgbClr val="3A238C"/>
    <a:srgbClr val="A6A6A6"/>
    <a:srgbClr val="F2F2F2"/>
    <a:srgbClr val="7A5ABF"/>
    <a:srgbClr val="666666"/>
    <a:srgbClr val="85377C"/>
    <a:srgbClr val="F26B43"/>
    <a:srgbClr val="6A2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4" autoAdjust="0"/>
    <p:restoredTop sz="94189" autoAdjust="0"/>
  </p:normalViewPr>
  <p:slideViewPr>
    <p:cSldViewPr snapToGrid="0" showGuides="1">
      <p:cViewPr>
        <p:scale>
          <a:sx n="73" d="100"/>
          <a:sy n="73" d="100"/>
        </p:scale>
        <p:origin x="366" y="-1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19/01/2022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19/01/2022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zardos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ustomer-service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lo_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any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ylandgillis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any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dienstuermer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zardos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ustomer-service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Hassan OUAJBIR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9961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Floriane</a:t>
            </a:r>
            <a:r>
              <a:rPr lang="en-US" dirty="0">
                <a:hlinkClick r:id="rId3"/>
              </a:rPr>
              <a:t> Vita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985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Dylan Gillis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857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Medienstürmer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168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Hassan OUAJBIR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9961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741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2B96B7B-7BC2-4E2B-9DC7-A396ABA62E04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188952C-44A0-4EBD-A50A-A174DC9D8747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FB18D68-56B2-43C0-BC17-15FF2D0E8FC8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Business Presentation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886245B1-3B51-44D8-BA01-553411598633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7216134-CF46-45A0-9F56-AE19849DD944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3925F71-A8EB-4B41-A034-F020B14200F2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6C66395-99FE-4E7A-84BD-9EE543AC94ED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3F2A92D-C080-4EFF-AEEA-5B71D048F0FB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Business Presentation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0DFC53A-CA6F-4A26-86A5-9ED80A407491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093F0DC-9A5B-4F7A-8857-721CDAC8D9D7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D1AF497-3D25-4B61-AFA4-9129D5A932D1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5BFB81C-B320-4FFD-9B7F-00FCAE7F01FB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D3E8AFE-FAFE-42FE-97EE-FA8150A09487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Business Presentation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4F1C4A9-4B0F-4806-A92A-5D8AF3F1076C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529E866-F90A-416B-BBB2-89F5E9185CCD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3CFA3F-9BFB-394E-B024-801F5C16AFBF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618A9FD-B820-B240-9420-22134C01C43C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ACB319-1A34-0E43-B81E-5DE55CAF099D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Business Presentation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C8222F1-2A79-4F48-AD19-D3E7155A5973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F5C3174-8541-47AA-B5B6-C2A6C29EA3B8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C25D4C5-4F18-4DC3-95B4-A2805B045C19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6D158B9-0964-4309-860F-1D084BA15C39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FF7390-F631-4EEB-931C-AE8D34918C47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Business Presentation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5BF132D0-2EB4-487D-8D28-6F964730375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AF2D6F6-74E9-4080-B703-1C91A711E1D4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777CF33-FB09-442F-8106-0B8D8FF38D6B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95E92FA-79E7-4503-BEF4-52931AA4B802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B1CD6AB-76E5-4E7C-A657-F5CE43A4239C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Business Presentation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9AF805F-CA1C-4CF5-9CA7-BFC4AE72045E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FD91009-AF40-44DD-8074-2BAECC42C900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5D71A14-CA65-4A03-9340-69CA9E728480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7B573CA-BB9B-455E-AAAB-C6D6DBD3ACF1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EDEC34C-6AA6-4B19-BA57-89BCD6E814AD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Business Presentation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97C7102F-B01D-4DCF-AA64-AF22D0A1A4FD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9B13CA3-83FB-4C04-ACB9-D0B19791E498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A7D1D71-ACBD-4377-9F39-6344A17FFD28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751A3AF-4250-4647-8C12-9D4FA32F79F1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1EDADB3-E981-42C2-910B-494F5AB79B32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Business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C82B4D1-8CC9-4571-92DB-DE8C1FD3061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7F875B3-BFE9-45DD-A80A-02AF900C75E8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736CE70-B713-49DA-802F-11714EA583B7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C1C1704-8C7D-46C2-8B65-53CA4F8A6408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6EFF92-E0A1-4F10-A4A5-650247A1AB11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Business Presentation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4B3BD4C8-60D4-4E5A-A155-D77C8104CC3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35AB21E-720E-4713-9E12-5BDDC8A60538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6A607F61-C91A-47FF-BBFB-DF776E24F2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279119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98082631-599A-467D-B49A-E699D64CA6CB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127.0.0.1:805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1242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B05EEC7-94D9-4ADB-85A2-CC755018FD74}"/>
              </a:ext>
            </a:extLst>
          </p:cNvPr>
          <p:cNvSpPr/>
          <p:nvPr/>
        </p:nvSpPr>
        <p:spPr>
          <a:xfrm>
            <a:off x="5743575" y="0"/>
            <a:ext cx="6448425" cy="6858000"/>
          </a:xfrm>
          <a:custGeom>
            <a:avLst/>
            <a:gdLst>
              <a:gd name="connsiteX0" fmla="*/ 6448425 w 6448425"/>
              <a:gd name="connsiteY0" fmla="*/ 0 h 6858000"/>
              <a:gd name="connsiteX1" fmla="*/ 3747417 w 6448425"/>
              <a:gd name="connsiteY1" fmla="*/ 0 h 6858000"/>
              <a:gd name="connsiteX2" fmla="*/ 0 w 6448425"/>
              <a:gd name="connsiteY2" fmla="*/ 6858000 h 6858000"/>
              <a:gd name="connsiteX3" fmla="*/ 6448425 w 6448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425" h="6858000">
                <a:moveTo>
                  <a:pt x="6448425" y="0"/>
                </a:moveTo>
                <a:lnTo>
                  <a:pt x="3747417" y="0"/>
                </a:lnTo>
                <a:lnTo>
                  <a:pt x="0" y="6858000"/>
                </a:lnTo>
                <a:lnTo>
                  <a:pt x="6448425" y="68580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B7BD570A-0594-4F51-AE88-7009F329B8CE}"/>
              </a:ext>
            </a:extLst>
          </p:cNvPr>
          <p:cNvSpPr txBox="1">
            <a:spLocks/>
          </p:cNvSpPr>
          <p:nvPr/>
        </p:nvSpPr>
        <p:spPr>
          <a:xfrm>
            <a:off x="838200" y="2431548"/>
            <a:ext cx="10820401" cy="1218795"/>
          </a:xfrm>
          <a:prstGeom prst="rect">
            <a:avLst/>
          </a:prstGeom>
          <a:solidFill>
            <a:schemeClr val="accent1">
              <a:alpha val="63000"/>
            </a:schemeClr>
          </a:solidFill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Academic and Employability Factors Influencing placement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71E6885-2052-40DA-9FF9-97B90F411DE0}"/>
              </a:ext>
            </a:extLst>
          </p:cNvPr>
          <p:cNvCxnSpPr>
            <a:cxnSpLocks/>
          </p:cNvCxnSpPr>
          <p:nvPr/>
        </p:nvCxnSpPr>
        <p:spPr>
          <a:xfrm flipH="1">
            <a:off x="11088101" y="5804935"/>
            <a:ext cx="570499" cy="1053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Single Corner Snipped 10">
            <a:extLst>
              <a:ext uri="{FF2B5EF4-FFF2-40B4-BE49-F238E27FC236}">
                <a16:creationId xmlns="" xmlns:a16="http://schemas.microsoft.com/office/drawing/2014/main" id="{C765D0E6-8B27-4C79-86F3-258A558FA03D}"/>
              </a:ext>
            </a:extLst>
          </p:cNvPr>
          <p:cNvSpPr/>
          <p:nvPr/>
        </p:nvSpPr>
        <p:spPr>
          <a:xfrm flipH="1">
            <a:off x="8281401" y="5180028"/>
            <a:ext cx="2806700" cy="398462"/>
          </a:xfrm>
          <a:prstGeom prst="snip1Rect">
            <a:avLst>
              <a:gd name="adj" fmla="val 354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081A03D-D407-4ED9-9077-A1ECDDD8890F}"/>
              </a:ext>
            </a:extLst>
          </p:cNvPr>
          <p:cNvSpPr txBox="1"/>
          <p:nvPr/>
        </p:nvSpPr>
        <p:spPr>
          <a:xfrm>
            <a:off x="8446917" y="5256148"/>
            <a:ext cx="2475668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600" b="1" dirty="0" smtClean="0">
                <a:solidFill>
                  <a:schemeClr val="accent1"/>
                </a:solidFill>
                <a:latin typeface="+mj-lt"/>
              </a:rPr>
              <a:t>GROUP - 06</a:t>
            </a:r>
            <a:endParaRPr lang="en-ID" sz="16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57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C30242-9BD2-4BBC-A167-C5CCACFA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r>
              <a:rPr lang="en-US" dirty="0"/>
              <a:t>Board of Education </a:t>
            </a:r>
            <a:r>
              <a:rPr lang="en-US" dirty="0" err="1"/>
              <a:t>vs</a:t>
            </a:r>
            <a:r>
              <a:rPr lang="en-US" dirty="0"/>
              <a:t> Status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90"/>
          <a:stretch/>
        </p:blipFill>
        <p:spPr>
          <a:xfrm>
            <a:off x="695325" y="1687286"/>
            <a:ext cx="5418091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5"/>
          <a:stretch/>
        </p:blipFill>
        <p:spPr>
          <a:xfrm>
            <a:off x="6275341" y="1677761"/>
            <a:ext cx="5383259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11" y="1295400"/>
            <a:ext cx="1396105" cy="920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495" y="1217473"/>
            <a:ext cx="1396105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person, outdoor, grass, sport&#10;&#10;Description automatically generated">
            <a:extLst>
              <a:ext uri="{FF2B5EF4-FFF2-40B4-BE49-F238E27FC236}">
                <a16:creationId xmlns="" xmlns:a16="http://schemas.microsoft.com/office/drawing/2014/main" id="{9F40C807-C1EB-450B-84E5-B819EA9A62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" r="39063"/>
          <a:stretch/>
        </p:blipFill>
        <p:spPr>
          <a:xfrm>
            <a:off x="8191500" y="1524000"/>
            <a:ext cx="4000500" cy="472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2410F8-6A19-40F4-8F3A-BF76D325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E65DD2E-F02E-4EC7-8B26-5814FF9FB12C}"/>
              </a:ext>
            </a:extLst>
          </p:cNvPr>
          <p:cNvSpPr/>
          <p:nvPr/>
        </p:nvSpPr>
        <p:spPr>
          <a:xfrm>
            <a:off x="533400" y="1524000"/>
            <a:ext cx="7658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="" xmlns:a16="http://schemas.microsoft.com/office/drawing/2014/main" id="{3F2DCC2A-9E41-4085-A301-7A9D018EE2AD}"/>
              </a:ext>
            </a:extLst>
          </p:cNvPr>
          <p:cNvSpPr/>
          <p:nvPr/>
        </p:nvSpPr>
        <p:spPr>
          <a:xfrm>
            <a:off x="0" y="2006600"/>
            <a:ext cx="2921000" cy="3759200"/>
          </a:xfrm>
          <a:prstGeom prst="snip1Rect">
            <a:avLst>
              <a:gd name="adj" fmla="val 12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86E54A-46EB-402C-820C-CF997D9E79B7}"/>
              </a:ext>
            </a:extLst>
          </p:cNvPr>
          <p:cNvSpPr txBox="1"/>
          <p:nvPr/>
        </p:nvSpPr>
        <p:spPr>
          <a:xfrm>
            <a:off x="533400" y="3466853"/>
            <a:ext cx="2044700" cy="83869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b="1" i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Median of males is 270,000 &amp; median of females is 250,000. </a:t>
            </a:r>
            <a:endParaRPr lang="en-US" sz="1200" b="1" i="1" dirty="0" smtClean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  <a:p>
            <a:pPr>
              <a:spcAft>
                <a:spcPts val="300"/>
              </a:spcAft>
            </a:pPr>
            <a:endParaRPr lang="da-DK" sz="1600" b="1" i="1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5186B7B-B9A0-4F01-AE4B-62A33F4C2BF5}"/>
              </a:ext>
            </a:extLst>
          </p:cNvPr>
          <p:cNvSpPr txBox="1">
            <a:spLocks/>
          </p:cNvSpPr>
          <p:nvPr/>
        </p:nvSpPr>
        <p:spPr>
          <a:xfrm>
            <a:off x="4000501" y="2006599"/>
            <a:ext cx="38227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4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Salary is not much dependable according to gender</a:t>
            </a:r>
            <a:r>
              <a:rPr lang="en-US" sz="1400" b="0" dirty="0" smtClean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.</a:t>
            </a:r>
            <a:endParaRPr lang="en-US" sz="14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A7CD6CC-4C78-402A-9148-686E364A9FAC}"/>
              </a:ext>
            </a:extLst>
          </p:cNvPr>
          <p:cNvCxnSpPr>
            <a:cxnSpLocks/>
          </p:cNvCxnSpPr>
          <p:nvPr/>
        </p:nvCxnSpPr>
        <p:spPr>
          <a:xfrm>
            <a:off x="3324224" y="2621924"/>
            <a:ext cx="44989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62DD3FC-3CA2-4EB9-90C9-9446B01416C7}"/>
              </a:ext>
            </a:extLst>
          </p:cNvPr>
          <p:cNvSpPr txBox="1">
            <a:spLocks/>
          </p:cNvSpPr>
          <p:nvPr/>
        </p:nvSpPr>
        <p:spPr>
          <a:xfrm>
            <a:off x="4000501" y="2655551"/>
            <a:ext cx="3822700" cy="7755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4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When the degree type is science &amp; technology in all five percentage factors, one can go for a higher salary than the commerce &amp; management and other degree types.</a:t>
            </a:r>
            <a:endParaRPr lang="en-US" sz="14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9B9D4B61-ED56-4EA5-B4A4-69252BFEF63E}"/>
              </a:ext>
            </a:extLst>
          </p:cNvPr>
          <p:cNvSpPr txBox="1">
            <a:spLocks/>
          </p:cNvSpPr>
          <p:nvPr/>
        </p:nvSpPr>
        <p:spPr>
          <a:xfrm>
            <a:off x="4000501" y="3498401"/>
            <a:ext cx="3822700" cy="7755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4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MBA specialization in marketing &amp; finance can lead to a higher salary than marketing &amp; human resource in all percentage factors that affect the salary.</a:t>
            </a:r>
            <a:endParaRPr lang="en-US" sz="14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299BFFD5-13AA-4AC6-A7E5-0EFD7E69842C}"/>
              </a:ext>
            </a:extLst>
          </p:cNvPr>
          <p:cNvSpPr txBox="1">
            <a:spLocks/>
          </p:cNvSpPr>
          <p:nvPr/>
        </p:nvSpPr>
        <p:spPr>
          <a:xfrm>
            <a:off x="4000501" y="4535150"/>
            <a:ext cx="38227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4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Marketing &amp; Finance is much demanded by corporate.</a:t>
            </a:r>
            <a:endParaRPr lang="en-US" sz="14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755A6A00-7449-416B-B53E-90F1DB5D60CA}"/>
              </a:ext>
            </a:extLst>
          </p:cNvPr>
          <p:cNvSpPr txBox="1">
            <a:spLocks/>
          </p:cNvSpPr>
          <p:nvPr/>
        </p:nvSpPr>
        <p:spPr>
          <a:xfrm>
            <a:off x="4000501" y="5281051"/>
            <a:ext cx="3822700" cy="5816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4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The proportion of candidates who passed from </a:t>
            </a:r>
            <a:r>
              <a:rPr lang="en-US" sz="1400" b="0" dirty="0" smtClean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central </a:t>
            </a:r>
            <a:r>
              <a:rPr lang="en-US" sz="14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board is the same with proportion of candidates who passed from </a:t>
            </a:r>
            <a:r>
              <a:rPr lang="en-US" sz="1400" b="0" dirty="0" smtClean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others</a:t>
            </a:r>
            <a:r>
              <a:rPr lang="en-US" sz="14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.</a:t>
            </a:r>
            <a:endParaRPr lang="en-US" sz="14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DEFCEAC2-2BD7-48D1-8F8A-6287DDA574F1}"/>
              </a:ext>
            </a:extLst>
          </p:cNvPr>
          <p:cNvCxnSpPr>
            <a:cxnSpLocks/>
          </p:cNvCxnSpPr>
          <p:nvPr/>
        </p:nvCxnSpPr>
        <p:spPr>
          <a:xfrm>
            <a:off x="3324224" y="3464774"/>
            <a:ext cx="44989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8A55CA0D-54EF-4A56-B25E-01EA5E99C880}"/>
              </a:ext>
            </a:extLst>
          </p:cNvPr>
          <p:cNvCxnSpPr>
            <a:cxnSpLocks/>
          </p:cNvCxnSpPr>
          <p:nvPr/>
        </p:nvCxnSpPr>
        <p:spPr>
          <a:xfrm>
            <a:off x="3324224" y="4307624"/>
            <a:ext cx="44989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ECAA0D8-2290-4EF2-B272-44B674BA6C10}"/>
              </a:ext>
            </a:extLst>
          </p:cNvPr>
          <p:cNvCxnSpPr>
            <a:cxnSpLocks/>
          </p:cNvCxnSpPr>
          <p:nvPr/>
        </p:nvCxnSpPr>
        <p:spPr>
          <a:xfrm>
            <a:off x="3324224" y="5150474"/>
            <a:ext cx="44989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D1362173-00D8-4774-9FD4-B327C39E4390}"/>
              </a:ext>
            </a:extLst>
          </p:cNvPr>
          <p:cNvGrpSpPr/>
          <p:nvPr/>
        </p:nvGrpSpPr>
        <p:grpSpPr>
          <a:xfrm>
            <a:off x="3346494" y="3738938"/>
            <a:ext cx="321426" cy="294522"/>
            <a:chOff x="2670175" y="1458913"/>
            <a:chExt cx="360363" cy="330201"/>
          </a:xfrm>
          <a:solidFill>
            <a:schemeClr val="accent1"/>
          </a:solidFill>
        </p:grpSpPr>
        <p:sp>
          <p:nvSpPr>
            <p:cNvPr id="20" name="Freeform 84">
              <a:extLst>
                <a:ext uri="{FF2B5EF4-FFF2-40B4-BE49-F238E27FC236}">
                  <a16:creationId xmlns="" xmlns:a16="http://schemas.microsoft.com/office/drawing/2014/main" id="{5909A7AE-2392-45F2-BF3E-48F4B9638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1458913"/>
              <a:ext cx="349250" cy="206375"/>
            </a:xfrm>
            <a:custGeom>
              <a:avLst/>
              <a:gdLst>
                <a:gd name="T0" fmla="*/ 1 w 93"/>
                <a:gd name="T1" fmla="*/ 38 h 55"/>
                <a:gd name="T2" fmla="*/ 0 w 93"/>
                <a:gd name="T3" fmla="*/ 40 h 55"/>
                <a:gd name="T4" fmla="*/ 1 w 93"/>
                <a:gd name="T5" fmla="*/ 42 h 55"/>
                <a:gd name="T6" fmla="*/ 34 w 93"/>
                <a:gd name="T7" fmla="*/ 55 h 55"/>
                <a:gd name="T8" fmla="*/ 93 w 93"/>
                <a:gd name="T9" fmla="*/ 0 h 55"/>
                <a:gd name="T10" fmla="*/ 1 w 93"/>
                <a:gd name="T11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55">
                  <a:moveTo>
                    <a:pt x="1" y="38"/>
                  </a:move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1" y="42"/>
                    <a:pt x="1" y="4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85">
              <a:extLst>
                <a:ext uri="{FF2B5EF4-FFF2-40B4-BE49-F238E27FC236}">
                  <a16:creationId xmlns="" xmlns:a16="http://schemas.microsoft.com/office/drawing/2014/main" id="{A21BA1EB-0099-4FA6-BC88-0A173C4A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1470026"/>
              <a:ext cx="225425" cy="319088"/>
            </a:xfrm>
            <a:custGeom>
              <a:avLst/>
              <a:gdLst>
                <a:gd name="T0" fmla="*/ 0 w 60"/>
                <a:gd name="T1" fmla="*/ 56 h 85"/>
                <a:gd name="T2" fmla="*/ 0 w 60"/>
                <a:gd name="T3" fmla="*/ 56 h 85"/>
                <a:gd name="T4" fmla="*/ 0 w 60"/>
                <a:gd name="T5" fmla="*/ 83 h 85"/>
                <a:gd name="T6" fmla="*/ 2 w 60"/>
                <a:gd name="T7" fmla="*/ 85 h 85"/>
                <a:gd name="T8" fmla="*/ 4 w 60"/>
                <a:gd name="T9" fmla="*/ 84 h 85"/>
                <a:gd name="T10" fmla="*/ 17 w 60"/>
                <a:gd name="T11" fmla="*/ 61 h 85"/>
                <a:gd name="T12" fmla="*/ 41 w 60"/>
                <a:gd name="T13" fmla="*/ 75 h 85"/>
                <a:gd name="T14" fmla="*/ 43 w 60"/>
                <a:gd name="T15" fmla="*/ 75 h 85"/>
                <a:gd name="T16" fmla="*/ 44 w 60"/>
                <a:gd name="T17" fmla="*/ 73 h 85"/>
                <a:gd name="T18" fmla="*/ 60 w 60"/>
                <a:gd name="T19" fmla="*/ 0 h 85"/>
                <a:gd name="T20" fmla="*/ 0 w 60"/>
                <a:gd name="T21" fmla="*/ 5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85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3" y="85"/>
                    <a:pt x="4" y="84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2" y="75"/>
                    <a:pt x="42" y="75"/>
                    <a:pt x="43" y="75"/>
                  </a:cubicBezTo>
                  <a:cubicBezTo>
                    <a:pt x="43" y="75"/>
                    <a:pt x="44" y="74"/>
                    <a:pt x="44" y="73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D1362173-00D8-4774-9FD4-B327C39E4390}"/>
              </a:ext>
            </a:extLst>
          </p:cNvPr>
          <p:cNvGrpSpPr/>
          <p:nvPr/>
        </p:nvGrpSpPr>
        <p:grpSpPr>
          <a:xfrm>
            <a:off x="3341538" y="2090053"/>
            <a:ext cx="321426" cy="294522"/>
            <a:chOff x="2670175" y="1458913"/>
            <a:chExt cx="360363" cy="330201"/>
          </a:xfrm>
          <a:solidFill>
            <a:schemeClr val="accent1"/>
          </a:solidFill>
        </p:grpSpPr>
        <p:sp>
          <p:nvSpPr>
            <p:cNvPr id="39" name="Freeform 84">
              <a:extLst>
                <a:ext uri="{FF2B5EF4-FFF2-40B4-BE49-F238E27FC236}">
                  <a16:creationId xmlns="" xmlns:a16="http://schemas.microsoft.com/office/drawing/2014/main" id="{5909A7AE-2392-45F2-BF3E-48F4B9638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1458913"/>
              <a:ext cx="349250" cy="206375"/>
            </a:xfrm>
            <a:custGeom>
              <a:avLst/>
              <a:gdLst>
                <a:gd name="T0" fmla="*/ 1 w 93"/>
                <a:gd name="T1" fmla="*/ 38 h 55"/>
                <a:gd name="T2" fmla="*/ 0 w 93"/>
                <a:gd name="T3" fmla="*/ 40 h 55"/>
                <a:gd name="T4" fmla="*/ 1 w 93"/>
                <a:gd name="T5" fmla="*/ 42 h 55"/>
                <a:gd name="T6" fmla="*/ 34 w 93"/>
                <a:gd name="T7" fmla="*/ 55 h 55"/>
                <a:gd name="T8" fmla="*/ 93 w 93"/>
                <a:gd name="T9" fmla="*/ 0 h 55"/>
                <a:gd name="T10" fmla="*/ 1 w 93"/>
                <a:gd name="T11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55">
                  <a:moveTo>
                    <a:pt x="1" y="38"/>
                  </a:move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1" y="42"/>
                    <a:pt x="1" y="4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85">
              <a:extLst>
                <a:ext uri="{FF2B5EF4-FFF2-40B4-BE49-F238E27FC236}">
                  <a16:creationId xmlns="" xmlns:a16="http://schemas.microsoft.com/office/drawing/2014/main" id="{A21BA1EB-0099-4FA6-BC88-0A173C4A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1470026"/>
              <a:ext cx="225425" cy="319088"/>
            </a:xfrm>
            <a:custGeom>
              <a:avLst/>
              <a:gdLst>
                <a:gd name="T0" fmla="*/ 0 w 60"/>
                <a:gd name="T1" fmla="*/ 56 h 85"/>
                <a:gd name="T2" fmla="*/ 0 w 60"/>
                <a:gd name="T3" fmla="*/ 56 h 85"/>
                <a:gd name="T4" fmla="*/ 0 w 60"/>
                <a:gd name="T5" fmla="*/ 83 h 85"/>
                <a:gd name="T6" fmla="*/ 2 w 60"/>
                <a:gd name="T7" fmla="*/ 85 h 85"/>
                <a:gd name="T8" fmla="*/ 4 w 60"/>
                <a:gd name="T9" fmla="*/ 84 h 85"/>
                <a:gd name="T10" fmla="*/ 17 w 60"/>
                <a:gd name="T11" fmla="*/ 61 h 85"/>
                <a:gd name="T12" fmla="*/ 41 w 60"/>
                <a:gd name="T13" fmla="*/ 75 h 85"/>
                <a:gd name="T14" fmla="*/ 43 w 60"/>
                <a:gd name="T15" fmla="*/ 75 h 85"/>
                <a:gd name="T16" fmla="*/ 44 w 60"/>
                <a:gd name="T17" fmla="*/ 73 h 85"/>
                <a:gd name="T18" fmla="*/ 60 w 60"/>
                <a:gd name="T19" fmla="*/ 0 h 85"/>
                <a:gd name="T20" fmla="*/ 0 w 60"/>
                <a:gd name="T21" fmla="*/ 5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85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3" y="85"/>
                    <a:pt x="4" y="84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2" y="75"/>
                    <a:pt x="42" y="75"/>
                    <a:pt x="43" y="75"/>
                  </a:cubicBezTo>
                  <a:cubicBezTo>
                    <a:pt x="43" y="75"/>
                    <a:pt x="44" y="74"/>
                    <a:pt x="44" y="73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1362173-00D8-4774-9FD4-B327C39E4390}"/>
              </a:ext>
            </a:extLst>
          </p:cNvPr>
          <p:cNvGrpSpPr/>
          <p:nvPr/>
        </p:nvGrpSpPr>
        <p:grpSpPr>
          <a:xfrm>
            <a:off x="3343604" y="2893418"/>
            <a:ext cx="321426" cy="294522"/>
            <a:chOff x="2670175" y="1458913"/>
            <a:chExt cx="360363" cy="330201"/>
          </a:xfrm>
          <a:solidFill>
            <a:schemeClr val="accent1"/>
          </a:solidFill>
        </p:grpSpPr>
        <p:sp>
          <p:nvSpPr>
            <p:cNvPr id="42" name="Freeform 84">
              <a:extLst>
                <a:ext uri="{FF2B5EF4-FFF2-40B4-BE49-F238E27FC236}">
                  <a16:creationId xmlns="" xmlns:a16="http://schemas.microsoft.com/office/drawing/2014/main" id="{5909A7AE-2392-45F2-BF3E-48F4B9638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1458913"/>
              <a:ext cx="349250" cy="206375"/>
            </a:xfrm>
            <a:custGeom>
              <a:avLst/>
              <a:gdLst>
                <a:gd name="T0" fmla="*/ 1 w 93"/>
                <a:gd name="T1" fmla="*/ 38 h 55"/>
                <a:gd name="T2" fmla="*/ 0 w 93"/>
                <a:gd name="T3" fmla="*/ 40 h 55"/>
                <a:gd name="T4" fmla="*/ 1 w 93"/>
                <a:gd name="T5" fmla="*/ 42 h 55"/>
                <a:gd name="T6" fmla="*/ 34 w 93"/>
                <a:gd name="T7" fmla="*/ 55 h 55"/>
                <a:gd name="T8" fmla="*/ 93 w 93"/>
                <a:gd name="T9" fmla="*/ 0 h 55"/>
                <a:gd name="T10" fmla="*/ 1 w 93"/>
                <a:gd name="T11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55">
                  <a:moveTo>
                    <a:pt x="1" y="38"/>
                  </a:move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1" y="42"/>
                    <a:pt x="1" y="4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85">
              <a:extLst>
                <a:ext uri="{FF2B5EF4-FFF2-40B4-BE49-F238E27FC236}">
                  <a16:creationId xmlns="" xmlns:a16="http://schemas.microsoft.com/office/drawing/2014/main" id="{A21BA1EB-0099-4FA6-BC88-0A173C4A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1470026"/>
              <a:ext cx="225425" cy="319088"/>
            </a:xfrm>
            <a:custGeom>
              <a:avLst/>
              <a:gdLst>
                <a:gd name="T0" fmla="*/ 0 w 60"/>
                <a:gd name="T1" fmla="*/ 56 h 85"/>
                <a:gd name="T2" fmla="*/ 0 w 60"/>
                <a:gd name="T3" fmla="*/ 56 h 85"/>
                <a:gd name="T4" fmla="*/ 0 w 60"/>
                <a:gd name="T5" fmla="*/ 83 h 85"/>
                <a:gd name="T6" fmla="*/ 2 w 60"/>
                <a:gd name="T7" fmla="*/ 85 h 85"/>
                <a:gd name="T8" fmla="*/ 4 w 60"/>
                <a:gd name="T9" fmla="*/ 84 h 85"/>
                <a:gd name="T10" fmla="*/ 17 w 60"/>
                <a:gd name="T11" fmla="*/ 61 h 85"/>
                <a:gd name="T12" fmla="*/ 41 w 60"/>
                <a:gd name="T13" fmla="*/ 75 h 85"/>
                <a:gd name="T14" fmla="*/ 43 w 60"/>
                <a:gd name="T15" fmla="*/ 75 h 85"/>
                <a:gd name="T16" fmla="*/ 44 w 60"/>
                <a:gd name="T17" fmla="*/ 73 h 85"/>
                <a:gd name="T18" fmla="*/ 60 w 60"/>
                <a:gd name="T19" fmla="*/ 0 h 85"/>
                <a:gd name="T20" fmla="*/ 0 w 60"/>
                <a:gd name="T21" fmla="*/ 5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85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3" y="85"/>
                    <a:pt x="4" y="84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2" y="75"/>
                    <a:pt x="42" y="75"/>
                    <a:pt x="43" y="75"/>
                  </a:cubicBezTo>
                  <a:cubicBezTo>
                    <a:pt x="43" y="75"/>
                    <a:pt x="44" y="74"/>
                    <a:pt x="44" y="73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D1362173-00D8-4774-9FD4-B327C39E4390}"/>
              </a:ext>
            </a:extLst>
          </p:cNvPr>
          <p:cNvGrpSpPr/>
          <p:nvPr/>
        </p:nvGrpSpPr>
        <p:grpSpPr>
          <a:xfrm>
            <a:off x="3348560" y="4535150"/>
            <a:ext cx="321426" cy="294522"/>
            <a:chOff x="2670175" y="1458913"/>
            <a:chExt cx="360363" cy="330201"/>
          </a:xfrm>
          <a:solidFill>
            <a:schemeClr val="accent1"/>
          </a:solidFill>
        </p:grpSpPr>
        <p:sp>
          <p:nvSpPr>
            <p:cNvPr id="45" name="Freeform 84">
              <a:extLst>
                <a:ext uri="{FF2B5EF4-FFF2-40B4-BE49-F238E27FC236}">
                  <a16:creationId xmlns="" xmlns:a16="http://schemas.microsoft.com/office/drawing/2014/main" id="{5909A7AE-2392-45F2-BF3E-48F4B9638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1458913"/>
              <a:ext cx="349250" cy="206375"/>
            </a:xfrm>
            <a:custGeom>
              <a:avLst/>
              <a:gdLst>
                <a:gd name="T0" fmla="*/ 1 w 93"/>
                <a:gd name="T1" fmla="*/ 38 h 55"/>
                <a:gd name="T2" fmla="*/ 0 w 93"/>
                <a:gd name="T3" fmla="*/ 40 h 55"/>
                <a:gd name="T4" fmla="*/ 1 w 93"/>
                <a:gd name="T5" fmla="*/ 42 h 55"/>
                <a:gd name="T6" fmla="*/ 34 w 93"/>
                <a:gd name="T7" fmla="*/ 55 h 55"/>
                <a:gd name="T8" fmla="*/ 93 w 93"/>
                <a:gd name="T9" fmla="*/ 0 h 55"/>
                <a:gd name="T10" fmla="*/ 1 w 93"/>
                <a:gd name="T11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55">
                  <a:moveTo>
                    <a:pt x="1" y="38"/>
                  </a:move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1" y="42"/>
                    <a:pt x="1" y="4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85">
              <a:extLst>
                <a:ext uri="{FF2B5EF4-FFF2-40B4-BE49-F238E27FC236}">
                  <a16:creationId xmlns="" xmlns:a16="http://schemas.microsoft.com/office/drawing/2014/main" id="{A21BA1EB-0099-4FA6-BC88-0A173C4A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1470026"/>
              <a:ext cx="225425" cy="319088"/>
            </a:xfrm>
            <a:custGeom>
              <a:avLst/>
              <a:gdLst>
                <a:gd name="T0" fmla="*/ 0 w 60"/>
                <a:gd name="T1" fmla="*/ 56 h 85"/>
                <a:gd name="T2" fmla="*/ 0 w 60"/>
                <a:gd name="T3" fmla="*/ 56 h 85"/>
                <a:gd name="T4" fmla="*/ 0 w 60"/>
                <a:gd name="T5" fmla="*/ 83 h 85"/>
                <a:gd name="T6" fmla="*/ 2 w 60"/>
                <a:gd name="T7" fmla="*/ 85 h 85"/>
                <a:gd name="T8" fmla="*/ 4 w 60"/>
                <a:gd name="T9" fmla="*/ 84 h 85"/>
                <a:gd name="T10" fmla="*/ 17 w 60"/>
                <a:gd name="T11" fmla="*/ 61 h 85"/>
                <a:gd name="T12" fmla="*/ 41 w 60"/>
                <a:gd name="T13" fmla="*/ 75 h 85"/>
                <a:gd name="T14" fmla="*/ 43 w 60"/>
                <a:gd name="T15" fmla="*/ 75 h 85"/>
                <a:gd name="T16" fmla="*/ 44 w 60"/>
                <a:gd name="T17" fmla="*/ 73 h 85"/>
                <a:gd name="T18" fmla="*/ 60 w 60"/>
                <a:gd name="T19" fmla="*/ 0 h 85"/>
                <a:gd name="T20" fmla="*/ 0 w 60"/>
                <a:gd name="T21" fmla="*/ 5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85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3" y="85"/>
                    <a:pt x="4" y="84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2" y="75"/>
                    <a:pt x="42" y="75"/>
                    <a:pt x="43" y="75"/>
                  </a:cubicBezTo>
                  <a:cubicBezTo>
                    <a:pt x="43" y="75"/>
                    <a:pt x="44" y="74"/>
                    <a:pt x="44" y="73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D1362173-00D8-4774-9FD4-B327C39E4390}"/>
              </a:ext>
            </a:extLst>
          </p:cNvPr>
          <p:cNvGrpSpPr/>
          <p:nvPr/>
        </p:nvGrpSpPr>
        <p:grpSpPr>
          <a:xfrm>
            <a:off x="3327695" y="5434462"/>
            <a:ext cx="321426" cy="294522"/>
            <a:chOff x="2670175" y="1458913"/>
            <a:chExt cx="360363" cy="330201"/>
          </a:xfrm>
          <a:solidFill>
            <a:schemeClr val="accent1"/>
          </a:solidFill>
        </p:grpSpPr>
        <p:sp>
          <p:nvSpPr>
            <p:cNvPr id="48" name="Freeform 84">
              <a:extLst>
                <a:ext uri="{FF2B5EF4-FFF2-40B4-BE49-F238E27FC236}">
                  <a16:creationId xmlns="" xmlns:a16="http://schemas.microsoft.com/office/drawing/2014/main" id="{5909A7AE-2392-45F2-BF3E-48F4B9638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1458913"/>
              <a:ext cx="349250" cy="206375"/>
            </a:xfrm>
            <a:custGeom>
              <a:avLst/>
              <a:gdLst>
                <a:gd name="T0" fmla="*/ 1 w 93"/>
                <a:gd name="T1" fmla="*/ 38 h 55"/>
                <a:gd name="T2" fmla="*/ 0 w 93"/>
                <a:gd name="T3" fmla="*/ 40 h 55"/>
                <a:gd name="T4" fmla="*/ 1 w 93"/>
                <a:gd name="T5" fmla="*/ 42 h 55"/>
                <a:gd name="T6" fmla="*/ 34 w 93"/>
                <a:gd name="T7" fmla="*/ 55 h 55"/>
                <a:gd name="T8" fmla="*/ 93 w 93"/>
                <a:gd name="T9" fmla="*/ 0 h 55"/>
                <a:gd name="T10" fmla="*/ 1 w 93"/>
                <a:gd name="T11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55">
                  <a:moveTo>
                    <a:pt x="1" y="38"/>
                  </a:move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1" y="42"/>
                    <a:pt x="1" y="4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85">
              <a:extLst>
                <a:ext uri="{FF2B5EF4-FFF2-40B4-BE49-F238E27FC236}">
                  <a16:creationId xmlns="" xmlns:a16="http://schemas.microsoft.com/office/drawing/2014/main" id="{A21BA1EB-0099-4FA6-BC88-0A173C4A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1470026"/>
              <a:ext cx="225425" cy="319088"/>
            </a:xfrm>
            <a:custGeom>
              <a:avLst/>
              <a:gdLst>
                <a:gd name="T0" fmla="*/ 0 w 60"/>
                <a:gd name="T1" fmla="*/ 56 h 85"/>
                <a:gd name="T2" fmla="*/ 0 w 60"/>
                <a:gd name="T3" fmla="*/ 56 h 85"/>
                <a:gd name="T4" fmla="*/ 0 w 60"/>
                <a:gd name="T5" fmla="*/ 83 h 85"/>
                <a:gd name="T6" fmla="*/ 2 w 60"/>
                <a:gd name="T7" fmla="*/ 85 h 85"/>
                <a:gd name="T8" fmla="*/ 4 w 60"/>
                <a:gd name="T9" fmla="*/ 84 h 85"/>
                <a:gd name="T10" fmla="*/ 17 w 60"/>
                <a:gd name="T11" fmla="*/ 61 h 85"/>
                <a:gd name="T12" fmla="*/ 41 w 60"/>
                <a:gd name="T13" fmla="*/ 75 h 85"/>
                <a:gd name="T14" fmla="*/ 43 w 60"/>
                <a:gd name="T15" fmla="*/ 75 h 85"/>
                <a:gd name="T16" fmla="*/ 44 w 60"/>
                <a:gd name="T17" fmla="*/ 73 h 85"/>
                <a:gd name="T18" fmla="*/ 60 w 60"/>
                <a:gd name="T19" fmla="*/ 0 h 85"/>
                <a:gd name="T20" fmla="*/ 0 w 60"/>
                <a:gd name="T21" fmla="*/ 5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85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3" y="85"/>
                    <a:pt x="4" y="84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2" y="75"/>
                    <a:pt x="42" y="75"/>
                    <a:pt x="43" y="75"/>
                  </a:cubicBezTo>
                  <a:cubicBezTo>
                    <a:pt x="43" y="75"/>
                    <a:pt x="44" y="74"/>
                    <a:pt x="44" y="73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1433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B05EEC7-94D9-4ADB-85A2-CC755018FD74}"/>
              </a:ext>
            </a:extLst>
          </p:cNvPr>
          <p:cNvSpPr/>
          <p:nvPr/>
        </p:nvSpPr>
        <p:spPr>
          <a:xfrm>
            <a:off x="5743575" y="0"/>
            <a:ext cx="6448425" cy="6858000"/>
          </a:xfrm>
          <a:custGeom>
            <a:avLst/>
            <a:gdLst>
              <a:gd name="connsiteX0" fmla="*/ 6448425 w 6448425"/>
              <a:gd name="connsiteY0" fmla="*/ 0 h 6858000"/>
              <a:gd name="connsiteX1" fmla="*/ 3747417 w 6448425"/>
              <a:gd name="connsiteY1" fmla="*/ 0 h 6858000"/>
              <a:gd name="connsiteX2" fmla="*/ 0 w 6448425"/>
              <a:gd name="connsiteY2" fmla="*/ 6858000 h 6858000"/>
              <a:gd name="connsiteX3" fmla="*/ 6448425 w 6448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425" h="6858000">
                <a:moveTo>
                  <a:pt x="6448425" y="0"/>
                </a:moveTo>
                <a:lnTo>
                  <a:pt x="3747417" y="0"/>
                </a:lnTo>
                <a:lnTo>
                  <a:pt x="0" y="6858000"/>
                </a:lnTo>
                <a:lnTo>
                  <a:pt x="6448425" y="68580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7BD570A-0594-4F51-AE88-7009F329B8CE}"/>
              </a:ext>
            </a:extLst>
          </p:cNvPr>
          <p:cNvSpPr txBox="1">
            <a:spLocks/>
          </p:cNvSpPr>
          <p:nvPr/>
        </p:nvSpPr>
        <p:spPr>
          <a:xfrm>
            <a:off x="7983537" y="3360035"/>
            <a:ext cx="338981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Dash Board</a:t>
            </a: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71E6885-2052-40DA-9FF9-97B90F411DE0}"/>
              </a:ext>
            </a:extLst>
          </p:cNvPr>
          <p:cNvCxnSpPr>
            <a:cxnSpLocks/>
          </p:cNvCxnSpPr>
          <p:nvPr/>
        </p:nvCxnSpPr>
        <p:spPr>
          <a:xfrm flipH="1">
            <a:off x="11088101" y="5804935"/>
            <a:ext cx="570499" cy="1053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xmlns="" id="{C765D0E6-8B27-4C79-86F3-258A558FA03D}"/>
              </a:ext>
            </a:extLst>
          </p:cNvPr>
          <p:cNvSpPr/>
          <p:nvPr/>
        </p:nvSpPr>
        <p:spPr>
          <a:xfrm flipH="1">
            <a:off x="7722281" y="4537345"/>
            <a:ext cx="3651069" cy="607344"/>
          </a:xfrm>
          <a:prstGeom prst="snip1Rect">
            <a:avLst>
              <a:gd name="adj" fmla="val 354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081A03D-D407-4ED9-9077-A1ECDDD8890F}"/>
              </a:ext>
            </a:extLst>
          </p:cNvPr>
          <p:cNvSpPr txBox="1"/>
          <p:nvPr/>
        </p:nvSpPr>
        <p:spPr>
          <a:xfrm>
            <a:off x="8268788" y="4590692"/>
            <a:ext cx="3262344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  <a:hlinkClick r:id="rId4"/>
              </a:rPr>
              <a:t>http://127.0.0.1:8050/</a:t>
            </a:r>
            <a:endParaRPr lang="en-ID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79893FC-F772-4162-8C6F-C264655AD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 b="104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E5BE37DF-F965-46C8-9F0E-C4CCC23AC5E1}"/>
              </a:ext>
            </a:extLst>
          </p:cNvPr>
          <p:cNvSpPr/>
          <p:nvPr/>
        </p:nvSpPr>
        <p:spPr>
          <a:xfrm flipH="1">
            <a:off x="0" y="0"/>
            <a:ext cx="6448425" cy="6858000"/>
          </a:xfrm>
          <a:custGeom>
            <a:avLst/>
            <a:gdLst>
              <a:gd name="connsiteX0" fmla="*/ 6448425 w 6448425"/>
              <a:gd name="connsiteY0" fmla="*/ 0 h 6858000"/>
              <a:gd name="connsiteX1" fmla="*/ 3747417 w 6448425"/>
              <a:gd name="connsiteY1" fmla="*/ 0 h 6858000"/>
              <a:gd name="connsiteX2" fmla="*/ 0 w 6448425"/>
              <a:gd name="connsiteY2" fmla="*/ 6858000 h 6858000"/>
              <a:gd name="connsiteX3" fmla="*/ 6448425 w 6448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425" h="6858000">
                <a:moveTo>
                  <a:pt x="6448425" y="0"/>
                </a:moveTo>
                <a:lnTo>
                  <a:pt x="3747417" y="0"/>
                </a:lnTo>
                <a:lnTo>
                  <a:pt x="0" y="6858000"/>
                </a:lnTo>
                <a:lnTo>
                  <a:pt x="6448425" y="68580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9EB251-936B-4F67-9780-F9D55DCF1099}"/>
              </a:ext>
            </a:extLst>
          </p:cNvPr>
          <p:cNvSpPr txBox="1">
            <a:spLocks/>
          </p:cNvSpPr>
          <p:nvPr/>
        </p:nvSpPr>
        <p:spPr>
          <a:xfrm>
            <a:off x="0" y="1794472"/>
            <a:ext cx="38481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THANK YOU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9" name="Picture 2" descr="Image result for 24slides logo">
            <a:extLst>
              <a:ext uri="{FF2B5EF4-FFF2-40B4-BE49-F238E27FC236}">
                <a16:creationId xmlns="" xmlns:a16="http://schemas.microsoft.com/office/drawing/2014/main" id="{E33223A4-E852-41EE-9E74-AD3034D8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4" y="5421867"/>
            <a:ext cx="1013777" cy="38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6452B5AF-32CB-47CA-B6D2-1227323064D1}"/>
              </a:ext>
            </a:extLst>
          </p:cNvPr>
          <p:cNvCxnSpPr>
            <a:cxnSpLocks/>
          </p:cNvCxnSpPr>
          <p:nvPr/>
        </p:nvCxnSpPr>
        <p:spPr>
          <a:xfrm>
            <a:off x="600125" y="5804935"/>
            <a:ext cx="570499" cy="1053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2742" y="4604605"/>
            <a:ext cx="3893498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Vishwani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Hapuarachchi</a:t>
            </a:r>
            <a:r>
              <a:rPr lang="en-US" b="1" dirty="0">
                <a:solidFill>
                  <a:schemeClr val="bg1"/>
                </a:solidFill>
              </a:rPr>
              <a:t> 	s14548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W.A.M.Nuwanjalee</a:t>
            </a:r>
            <a:r>
              <a:rPr lang="en-US" b="1" dirty="0">
                <a:solidFill>
                  <a:schemeClr val="bg1"/>
                </a:solidFill>
              </a:rPr>
              <a:t>	s14357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chemeClr val="bg1"/>
                </a:solidFill>
              </a:rPr>
              <a:t>D.W.W.Gunasekara</a:t>
            </a:r>
            <a:r>
              <a:rPr lang="en-US" b="1" dirty="0">
                <a:solidFill>
                  <a:schemeClr val="bg1"/>
                </a:solidFill>
              </a:rPr>
              <a:t>	s14329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Dileshan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Prasad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	s14531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28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picture containing outdoor&#10;&#10;Description automatically generated">
            <a:extLst>
              <a:ext uri="{FF2B5EF4-FFF2-40B4-BE49-F238E27FC236}">
                <a16:creationId xmlns="" xmlns:a16="http://schemas.microsoft.com/office/drawing/2014/main" id="{7BACDF48-F0AE-497E-B545-5944385D49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50" r="33878"/>
          <a:stretch/>
        </p:blipFill>
        <p:spPr>
          <a:xfrm>
            <a:off x="7445829" y="0"/>
            <a:ext cx="4212771" cy="62484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342ACD74-417C-4C60-9A08-725D18E945D9}"/>
              </a:ext>
            </a:extLst>
          </p:cNvPr>
          <p:cNvSpPr/>
          <p:nvPr/>
        </p:nvSpPr>
        <p:spPr>
          <a:xfrm>
            <a:off x="0" y="1524000"/>
            <a:ext cx="7445829" cy="245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08E352-C225-436E-B7AE-8B40EAA0E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48" y="2305049"/>
            <a:ext cx="4608286" cy="889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DA112BF1-FEE9-4399-A72B-F2144FDB0BA4}"/>
              </a:ext>
            </a:extLst>
          </p:cNvPr>
          <p:cNvSpPr/>
          <p:nvPr/>
        </p:nvSpPr>
        <p:spPr>
          <a:xfrm>
            <a:off x="11658600" y="1524000"/>
            <a:ext cx="533400" cy="24511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Freeform 38">
            <a:extLst>
              <a:ext uri="{FF2B5EF4-FFF2-40B4-BE49-F238E27FC236}">
                <a16:creationId xmlns="" xmlns:a16="http://schemas.microsoft.com/office/drawing/2014/main" id="{E5FCFBC8-EEBE-414D-8DA4-BF2A0EC3C6A3}"/>
              </a:ext>
            </a:extLst>
          </p:cNvPr>
          <p:cNvSpPr>
            <a:spLocks noEditPoints="1"/>
          </p:cNvSpPr>
          <p:nvPr/>
        </p:nvSpPr>
        <p:spPr bwMode="auto">
          <a:xfrm>
            <a:off x="533400" y="2323306"/>
            <a:ext cx="887684" cy="852488"/>
          </a:xfrm>
          <a:custGeom>
            <a:avLst/>
            <a:gdLst>
              <a:gd name="T0" fmla="*/ 96 w 96"/>
              <a:gd name="T1" fmla="*/ 61 h 92"/>
              <a:gd name="T2" fmla="*/ 96 w 96"/>
              <a:gd name="T3" fmla="*/ 61 h 92"/>
              <a:gd name="T4" fmla="*/ 80 w 96"/>
              <a:gd name="T5" fmla="*/ 36 h 92"/>
              <a:gd name="T6" fmla="*/ 76 w 96"/>
              <a:gd name="T7" fmla="*/ 2 h 92"/>
              <a:gd name="T8" fmla="*/ 22 w 96"/>
              <a:gd name="T9" fmla="*/ 0 h 92"/>
              <a:gd name="T10" fmla="*/ 20 w 96"/>
              <a:gd name="T11" fmla="*/ 36 h 92"/>
              <a:gd name="T12" fmla="*/ 14 w 96"/>
              <a:gd name="T13" fmla="*/ 37 h 92"/>
              <a:gd name="T14" fmla="*/ 0 w 96"/>
              <a:gd name="T15" fmla="*/ 61 h 92"/>
              <a:gd name="T16" fmla="*/ 0 w 96"/>
              <a:gd name="T17" fmla="*/ 62 h 92"/>
              <a:gd name="T18" fmla="*/ 0 w 96"/>
              <a:gd name="T19" fmla="*/ 90 h 92"/>
              <a:gd name="T20" fmla="*/ 94 w 96"/>
              <a:gd name="T21" fmla="*/ 92 h 92"/>
              <a:gd name="T22" fmla="*/ 96 w 96"/>
              <a:gd name="T23" fmla="*/ 62 h 92"/>
              <a:gd name="T24" fmla="*/ 42 w 96"/>
              <a:gd name="T25" fmla="*/ 20 h 92"/>
              <a:gd name="T26" fmla="*/ 64 w 96"/>
              <a:gd name="T27" fmla="*/ 22 h 92"/>
              <a:gd name="T28" fmla="*/ 42 w 96"/>
              <a:gd name="T29" fmla="*/ 24 h 92"/>
              <a:gd name="T30" fmla="*/ 42 w 96"/>
              <a:gd name="T31" fmla="*/ 20 h 92"/>
              <a:gd name="T32" fmla="*/ 38 w 96"/>
              <a:gd name="T33" fmla="*/ 12 h 92"/>
              <a:gd name="T34" fmla="*/ 38 w 96"/>
              <a:gd name="T35" fmla="*/ 16 h 92"/>
              <a:gd name="T36" fmla="*/ 32 w 96"/>
              <a:gd name="T37" fmla="*/ 14 h 92"/>
              <a:gd name="T38" fmla="*/ 34 w 96"/>
              <a:gd name="T39" fmla="*/ 28 h 92"/>
              <a:gd name="T40" fmla="*/ 64 w 96"/>
              <a:gd name="T41" fmla="*/ 30 h 92"/>
              <a:gd name="T42" fmla="*/ 34 w 96"/>
              <a:gd name="T43" fmla="*/ 32 h 92"/>
              <a:gd name="T44" fmla="*/ 34 w 96"/>
              <a:gd name="T45" fmla="*/ 28 h 92"/>
              <a:gd name="T46" fmla="*/ 62 w 96"/>
              <a:gd name="T47" fmla="*/ 36 h 92"/>
              <a:gd name="T48" fmla="*/ 62 w 96"/>
              <a:gd name="T49" fmla="*/ 40 h 92"/>
              <a:gd name="T50" fmla="*/ 32 w 96"/>
              <a:gd name="T51" fmla="*/ 38 h 92"/>
              <a:gd name="T52" fmla="*/ 34 w 96"/>
              <a:gd name="T53" fmla="*/ 44 h 92"/>
              <a:gd name="T54" fmla="*/ 64 w 96"/>
              <a:gd name="T55" fmla="*/ 46 h 92"/>
              <a:gd name="T56" fmla="*/ 34 w 96"/>
              <a:gd name="T57" fmla="*/ 48 h 92"/>
              <a:gd name="T58" fmla="*/ 34 w 96"/>
              <a:gd name="T59" fmla="*/ 44 h 92"/>
              <a:gd name="T60" fmla="*/ 64 w 96"/>
              <a:gd name="T61" fmla="*/ 62 h 92"/>
              <a:gd name="T62" fmla="*/ 58 w 96"/>
              <a:gd name="T63" fmla="*/ 72 h 92"/>
              <a:gd name="T64" fmla="*/ 34 w 96"/>
              <a:gd name="T65" fmla="*/ 66 h 92"/>
              <a:gd name="T66" fmla="*/ 32 w 96"/>
              <a:gd name="T67" fmla="*/ 60 h 92"/>
              <a:gd name="T68" fmla="*/ 17 w 96"/>
              <a:gd name="T69" fmla="*/ 40 h 92"/>
              <a:gd name="T70" fmla="*/ 20 w 96"/>
              <a:gd name="T71" fmla="*/ 54 h 92"/>
              <a:gd name="T72" fmla="*/ 74 w 96"/>
              <a:gd name="T73" fmla="*/ 56 h 92"/>
              <a:gd name="T74" fmla="*/ 76 w 96"/>
              <a:gd name="T75" fmla="*/ 40 h 92"/>
              <a:gd name="T76" fmla="*/ 91 w 96"/>
              <a:gd name="T77" fmla="*/ 6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6" h="92">
                <a:moveTo>
                  <a:pt x="96" y="62"/>
                </a:moveTo>
                <a:cubicBezTo>
                  <a:pt x="96" y="62"/>
                  <a:pt x="96" y="62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82" y="37"/>
                  <a:pt x="82" y="37"/>
                  <a:pt x="82" y="37"/>
                </a:cubicBezTo>
                <a:cubicBezTo>
                  <a:pt x="81" y="36"/>
                  <a:pt x="81" y="36"/>
                  <a:pt x="80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0" y="1"/>
                  <a:pt x="20" y="2"/>
                </a:cubicBezTo>
                <a:cubicBezTo>
                  <a:pt x="20" y="36"/>
                  <a:pt x="20" y="36"/>
                  <a:pt x="20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5" y="36"/>
                  <a:pt x="14" y="37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1"/>
                  <a:pt x="1" y="92"/>
                  <a:pt x="2" y="92"/>
                </a:cubicBezTo>
                <a:cubicBezTo>
                  <a:pt x="94" y="92"/>
                  <a:pt x="94" y="92"/>
                  <a:pt x="94" y="92"/>
                </a:cubicBezTo>
                <a:cubicBezTo>
                  <a:pt x="95" y="92"/>
                  <a:pt x="96" y="91"/>
                  <a:pt x="96" y="90"/>
                </a:cubicBezTo>
                <a:cubicBezTo>
                  <a:pt x="96" y="62"/>
                  <a:pt x="96" y="62"/>
                  <a:pt x="96" y="62"/>
                </a:cubicBezTo>
                <a:cubicBezTo>
                  <a:pt x="96" y="62"/>
                  <a:pt x="96" y="62"/>
                  <a:pt x="96" y="62"/>
                </a:cubicBezTo>
                <a:close/>
                <a:moveTo>
                  <a:pt x="42" y="20"/>
                </a:moveTo>
                <a:cubicBezTo>
                  <a:pt x="62" y="20"/>
                  <a:pt x="62" y="20"/>
                  <a:pt x="62" y="20"/>
                </a:cubicBezTo>
                <a:cubicBezTo>
                  <a:pt x="63" y="20"/>
                  <a:pt x="64" y="21"/>
                  <a:pt x="64" y="22"/>
                </a:cubicBezTo>
                <a:cubicBezTo>
                  <a:pt x="64" y="23"/>
                  <a:pt x="63" y="24"/>
                  <a:pt x="62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1" y="24"/>
                  <a:pt x="40" y="23"/>
                  <a:pt x="40" y="22"/>
                </a:cubicBezTo>
                <a:cubicBezTo>
                  <a:pt x="40" y="21"/>
                  <a:pt x="41" y="20"/>
                  <a:pt x="42" y="20"/>
                </a:cubicBezTo>
                <a:close/>
                <a:moveTo>
                  <a:pt x="34" y="12"/>
                </a:moveTo>
                <a:cubicBezTo>
                  <a:pt x="38" y="12"/>
                  <a:pt x="38" y="12"/>
                  <a:pt x="38" y="12"/>
                </a:cubicBezTo>
                <a:cubicBezTo>
                  <a:pt x="39" y="12"/>
                  <a:pt x="40" y="13"/>
                  <a:pt x="40" y="14"/>
                </a:cubicBezTo>
                <a:cubicBezTo>
                  <a:pt x="40" y="15"/>
                  <a:pt x="39" y="16"/>
                  <a:pt x="38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3" y="16"/>
                  <a:pt x="32" y="15"/>
                  <a:pt x="32" y="14"/>
                </a:cubicBezTo>
                <a:cubicBezTo>
                  <a:pt x="32" y="13"/>
                  <a:pt x="33" y="12"/>
                  <a:pt x="34" y="12"/>
                </a:cubicBezTo>
                <a:close/>
                <a:moveTo>
                  <a:pt x="34" y="28"/>
                </a:moveTo>
                <a:cubicBezTo>
                  <a:pt x="62" y="28"/>
                  <a:pt x="62" y="28"/>
                  <a:pt x="62" y="28"/>
                </a:cubicBezTo>
                <a:cubicBezTo>
                  <a:pt x="63" y="28"/>
                  <a:pt x="64" y="29"/>
                  <a:pt x="64" y="30"/>
                </a:cubicBezTo>
                <a:cubicBezTo>
                  <a:pt x="64" y="31"/>
                  <a:pt x="63" y="32"/>
                  <a:pt x="62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3" y="32"/>
                  <a:pt x="32" y="31"/>
                  <a:pt x="32" y="30"/>
                </a:cubicBezTo>
                <a:cubicBezTo>
                  <a:pt x="32" y="29"/>
                  <a:pt x="33" y="28"/>
                  <a:pt x="34" y="28"/>
                </a:cubicBezTo>
                <a:close/>
                <a:moveTo>
                  <a:pt x="34" y="36"/>
                </a:moveTo>
                <a:cubicBezTo>
                  <a:pt x="62" y="36"/>
                  <a:pt x="62" y="36"/>
                  <a:pt x="62" y="36"/>
                </a:cubicBezTo>
                <a:cubicBezTo>
                  <a:pt x="63" y="36"/>
                  <a:pt x="64" y="37"/>
                  <a:pt x="64" y="38"/>
                </a:cubicBezTo>
                <a:cubicBezTo>
                  <a:pt x="64" y="39"/>
                  <a:pt x="63" y="40"/>
                  <a:pt x="62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39"/>
                  <a:pt x="32" y="38"/>
                </a:cubicBezTo>
                <a:cubicBezTo>
                  <a:pt x="32" y="37"/>
                  <a:pt x="33" y="36"/>
                  <a:pt x="34" y="36"/>
                </a:cubicBezTo>
                <a:close/>
                <a:moveTo>
                  <a:pt x="34" y="44"/>
                </a:moveTo>
                <a:cubicBezTo>
                  <a:pt x="62" y="44"/>
                  <a:pt x="62" y="44"/>
                  <a:pt x="62" y="44"/>
                </a:cubicBezTo>
                <a:cubicBezTo>
                  <a:pt x="63" y="44"/>
                  <a:pt x="64" y="45"/>
                  <a:pt x="64" y="46"/>
                </a:cubicBezTo>
                <a:cubicBezTo>
                  <a:pt x="64" y="47"/>
                  <a:pt x="63" y="48"/>
                  <a:pt x="62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3" y="48"/>
                  <a:pt x="32" y="47"/>
                  <a:pt x="32" y="46"/>
                </a:cubicBezTo>
                <a:cubicBezTo>
                  <a:pt x="32" y="45"/>
                  <a:pt x="33" y="44"/>
                  <a:pt x="34" y="44"/>
                </a:cubicBezTo>
                <a:close/>
                <a:moveTo>
                  <a:pt x="66" y="60"/>
                </a:moveTo>
                <a:cubicBezTo>
                  <a:pt x="65" y="60"/>
                  <a:pt x="64" y="61"/>
                  <a:pt x="64" y="62"/>
                </a:cubicBezTo>
                <a:cubicBezTo>
                  <a:pt x="64" y="66"/>
                  <a:pt x="64" y="66"/>
                  <a:pt x="64" y="66"/>
                </a:cubicBezTo>
                <a:cubicBezTo>
                  <a:pt x="64" y="69"/>
                  <a:pt x="61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37" y="72"/>
                  <a:pt x="34" y="69"/>
                  <a:pt x="34" y="66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1"/>
                  <a:pt x="33" y="60"/>
                  <a:pt x="32" y="60"/>
                </a:cubicBezTo>
                <a:cubicBezTo>
                  <a:pt x="5" y="60"/>
                  <a:pt x="5" y="60"/>
                  <a:pt x="5" y="60"/>
                </a:cubicBezTo>
                <a:cubicBezTo>
                  <a:pt x="17" y="40"/>
                  <a:pt x="17" y="40"/>
                  <a:pt x="17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5"/>
                  <a:pt x="21" y="56"/>
                  <a:pt x="22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5" y="56"/>
                  <a:pt x="76" y="55"/>
                  <a:pt x="76" y="54"/>
                </a:cubicBezTo>
                <a:cubicBezTo>
                  <a:pt x="76" y="40"/>
                  <a:pt x="76" y="40"/>
                  <a:pt x="76" y="40"/>
                </a:cubicBezTo>
                <a:cubicBezTo>
                  <a:pt x="79" y="40"/>
                  <a:pt x="79" y="40"/>
                  <a:pt x="79" y="40"/>
                </a:cubicBezTo>
                <a:cubicBezTo>
                  <a:pt x="91" y="60"/>
                  <a:pt x="91" y="60"/>
                  <a:pt x="91" y="60"/>
                </a:cubicBezTo>
                <a:lnTo>
                  <a:pt x="66" y="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Rectangle: Single Corner Snipped 51">
            <a:extLst>
              <a:ext uri="{FF2B5EF4-FFF2-40B4-BE49-F238E27FC236}">
                <a16:creationId xmlns="" xmlns:a16="http://schemas.microsoft.com/office/drawing/2014/main" id="{B612BB09-0355-4C24-A7A1-EF4BE32D05E2}"/>
              </a:ext>
            </a:extLst>
          </p:cNvPr>
          <p:cNvSpPr/>
          <p:nvPr/>
        </p:nvSpPr>
        <p:spPr>
          <a:xfrm>
            <a:off x="533400" y="4250093"/>
            <a:ext cx="486232" cy="48623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Freeform 28">
            <a:extLst>
              <a:ext uri="{FF2B5EF4-FFF2-40B4-BE49-F238E27FC236}">
                <a16:creationId xmlns="" xmlns:a16="http://schemas.microsoft.com/office/drawing/2014/main" id="{0FDBC401-E44E-407B-AAF1-4DEC3D45D889}"/>
              </a:ext>
            </a:extLst>
          </p:cNvPr>
          <p:cNvSpPr>
            <a:spLocks/>
          </p:cNvSpPr>
          <p:nvPr/>
        </p:nvSpPr>
        <p:spPr bwMode="auto">
          <a:xfrm>
            <a:off x="685180" y="4413139"/>
            <a:ext cx="182673" cy="160141"/>
          </a:xfrm>
          <a:custGeom>
            <a:avLst/>
            <a:gdLst>
              <a:gd name="T0" fmla="*/ 95 w 96"/>
              <a:gd name="T1" fmla="*/ 0 h 84"/>
              <a:gd name="T2" fmla="*/ 93 w 96"/>
              <a:gd name="T3" fmla="*/ 1 h 84"/>
              <a:gd name="T4" fmla="*/ 48 w 96"/>
              <a:gd name="T5" fmla="*/ 45 h 84"/>
              <a:gd name="T6" fmla="*/ 3 w 96"/>
              <a:gd name="T7" fmla="*/ 1 h 84"/>
              <a:gd name="T8" fmla="*/ 1 w 96"/>
              <a:gd name="T9" fmla="*/ 0 h 84"/>
              <a:gd name="T10" fmla="*/ 0 w 96"/>
              <a:gd name="T11" fmla="*/ 2 h 84"/>
              <a:gd name="T12" fmla="*/ 0 w 96"/>
              <a:gd name="T13" fmla="*/ 36 h 84"/>
              <a:gd name="T14" fmla="*/ 1 w 96"/>
              <a:gd name="T15" fmla="*/ 38 h 84"/>
              <a:gd name="T16" fmla="*/ 47 w 96"/>
              <a:gd name="T17" fmla="*/ 83 h 84"/>
              <a:gd name="T18" fmla="*/ 48 w 96"/>
              <a:gd name="T19" fmla="*/ 84 h 84"/>
              <a:gd name="T20" fmla="*/ 49 w 96"/>
              <a:gd name="T21" fmla="*/ 83 h 84"/>
              <a:gd name="T22" fmla="*/ 95 w 96"/>
              <a:gd name="T23" fmla="*/ 38 h 84"/>
              <a:gd name="T24" fmla="*/ 96 w 96"/>
              <a:gd name="T25" fmla="*/ 36 h 84"/>
              <a:gd name="T26" fmla="*/ 96 w 96"/>
              <a:gd name="T27" fmla="*/ 2 h 84"/>
              <a:gd name="T28" fmla="*/ 95 w 96"/>
              <a:gd name="T2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84">
                <a:moveTo>
                  <a:pt x="95" y="0"/>
                </a:moveTo>
                <a:cubicBezTo>
                  <a:pt x="94" y="0"/>
                  <a:pt x="93" y="0"/>
                  <a:pt x="93" y="1"/>
                </a:cubicBezTo>
                <a:cubicBezTo>
                  <a:pt x="48" y="45"/>
                  <a:pt x="48" y="45"/>
                  <a:pt x="48" y="45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0" y="37"/>
                  <a:pt x="1" y="38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4"/>
                  <a:pt x="48" y="84"/>
                  <a:pt x="48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95" y="38"/>
                  <a:pt x="95" y="38"/>
                  <a:pt x="95" y="38"/>
                </a:cubicBezTo>
                <a:cubicBezTo>
                  <a:pt x="96" y="37"/>
                  <a:pt x="96" y="37"/>
                  <a:pt x="96" y="36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6" y="0"/>
                  <a:pt x="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8" name="Rectangle: Single Corner Snipped 57">
            <a:extLst>
              <a:ext uri="{FF2B5EF4-FFF2-40B4-BE49-F238E27FC236}">
                <a16:creationId xmlns="" xmlns:a16="http://schemas.microsoft.com/office/drawing/2014/main" id="{6754A41F-22D6-4A02-B97C-96436D2FE6BE}"/>
              </a:ext>
            </a:extLst>
          </p:cNvPr>
          <p:cNvSpPr/>
          <p:nvPr/>
        </p:nvSpPr>
        <p:spPr>
          <a:xfrm>
            <a:off x="3989614" y="4269917"/>
            <a:ext cx="486232" cy="48623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0E5FD83B-A52B-4615-87D4-C9D47E420922}"/>
              </a:ext>
            </a:extLst>
          </p:cNvPr>
          <p:cNvSpPr txBox="1"/>
          <p:nvPr/>
        </p:nvSpPr>
        <p:spPr>
          <a:xfrm>
            <a:off x="3989614" y="5219574"/>
            <a:ext cx="186690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cs typeface="Segoe UI Light" panose="020B0502040204020203" pitchFamily="34" charset="0"/>
              </a:rPr>
              <a:t>Campus </a:t>
            </a:r>
            <a:r>
              <a:rPr lang="en-US" dirty="0" smtClean="0">
                <a:cs typeface="Segoe UI Light" panose="020B0502040204020203" pitchFamily="34" charset="0"/>
              </a:rPr>
              <a:t>recruitment</a:t>
            </a:r>
            <a:endParaRPr lang="en-US" dirty="0">
              <a:cs typeface="Segoe UI Light" panose="020B0502040204020203" pitchFamily="34" charset="0"/>
            </a:endParaRPr>
          </a:p>
        </p:txBody>
      </p:sp>
      <p:sp>
        <p:nvSpPr>
          <p:cNvPr id="60" name="Freeform 28">
            <a:extLst>
              <a:ext uri="{FF2B5EF4-FFF2-40B4-BE49-F238E27FC236}">
                <a16:creationId xmlns="" xmlns:a16="http://schemas.microsoft.com/office/drawing/2014/main" id="{22D347DE-7E26-4188-8B10-3461003D0F3D}"/>
              </a:ext>
            </a:extLst>
          </p:cNvPr>
          <p:cNvSpPr>
            <a:spLocks/>
          </p:cNvSpPr>
          <p:nvPr/>
        </p:nvSpPr>
        <p:spPr bwMode="auto">
          <a:xfrm>
            <a:off x="4141394" y="4432963"/>
            <a:ext cx="182673" cy="160141"/>
          </a:xfrm>
          <a:custGeom>
            <a:avLst/>
            <a:gdLst>
              <a:gd name="T0" fmla="*/ 95 w 96"/>
              <a:gd name="T1" fmla="*/ 0 h 84"/>
              <a:gd name="T2" fmla="*/ 93 w 96"/>
              <a:gd name="T3" fmla="*/ 1 h 84"/>
              <a:gd name="T4" fmla="*/ 48 w 96"/>
              <a:gd name="T5" fmla="*/ 45 h 84"/>
              <a:gd name="T6" fmla="*/ 3 w 96"/>
              <a:gd name="T7" fmla="*/ 1 h 84"/>
              <a:gd name="T8" fmla="*/ 1 w 96"/>
              <a:gd name="T9" fmla="*/ 0 h 84"/>
              <a:gd name="T10" fmla="*/ 0 w 96"/>
              <a:gd name="T11" fmla="*/ 2 h 84"/>
              <a:gd name="T12" fmla="*/ 0 w 96"/>
              <a:gd name="T13" fmla="*/ 36 h 84"/>
              <a:gd name="T14" fmla="*/ 1 w 96"/>
              <a:gd name="T15" fmla="*/ 38 h 84"/>
              <a:gd name="T16" fmla="*/ 47 w 96"/>
              <a:gd name="T17" fmla="*/ 83 h 84"/>
              <a:gd name="T18" fmla="*/ 48 w 96"/>
              <a:gd name="T19" fmla="*/ 84 h 84"/>
              <a:gd name="T20" fmla="*/ 49 w 96"/>
              <a:gd name="T21" fmla="*/ 83 h 84"/>
              <a:gd name="T22" fmla="*/ 95 w 96"/>
              <a:gd name="T23" fmla="*/ 38 h 84"/>
              <a:gd name="T24" fmla="*/ 96 w 96"/>
              <a:gd name="T25" fmla="*/ 36 h 84"/>
              <a:gd name="T26" fmla="*/ 96 w 96"/>
              <a:gd name="T27" fmla="*/ 2 h 84"/>
              <a:gd name="T28" fmla="*/ 95 w 96"/>
              <a:gd name="T2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84">
                <a:moveTo>
                  <a:pt x="95" y="0"/>
                </a:moveTo>
                <a:cubicBezTo>
                  <a:pt x="94" y="0"/>
                  <a:pt x="93" y="0"/>
                  <a:pt x="93" y="1"/>
                </a:cubicBezTo>
                <a:cubicBezTo>
                  <a:pt x="48" y="45"/>
                  <a:pt x="48" y="45"/>
                  <a:pt x="48" y="45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0" y="37"/>
                  <a:pt x="1" y="38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4"/>
                  <a:pt x="48" y="84"/>
                  <a:pt x="48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95" y="38"/>
                  <a:pt x="95" y="38"/>
                  <a:pt x="95" y="38"/>
                </a:cubicBezTo>
                <a:cubicBezTo>
                  <a:pt x="96" y="37"/>
                  <a:pt x="96" y="37"/>
                  <a:pt x="96" y="36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6" y="0"/>
                  <a:pt x="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66" name="Straight Connector 65">
            <a:extLst>
              <a:ext uri="{FF2B5EF4-FFF2-40B4-BE49-F238E27FC236}">
                <a16:creationId xmlns="" xmlns:a16="http://schemas.microsoft.com/office/drawing/2014/main" id="{76F9C64F-36A7-49CD-B68C-C288B3602F97}"/>
              </a:ext>
            </a:extLst>
          </p:cNvPr>
          <p:cNvCxnSpPr/>
          <p:nvPr/>
        </p:nvCxnSpPr>
        <p:spPr>
          <a:xfrm>
            <a:off x="1209675" y="4493209"/>
            <a:ext cx="16278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9F99EC0A-47FB-4F08-BC00-EF368C60B007}"/>
              </a:ext>
            </a:extLst>
          </p:cNvPr>
          <p:cNvCxnSpPr/>
          <p:nvPr/>
        </p:nvCxnSpPr>
        <p:spPr>
          <a:xfrm>
            <a:off x="4665889" y="4513033"/>
            <a:ext cx="16278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E5FD83B-A52B-4615-87D4-C9D47E420922}"/>
              </a:ext>
            </a:extLst>
          </p:cNvPr>
          <p:cNvSpPr txBox="1"/>
          <p:nvPr/>
        </p:nvSpPr>
        <p:spPr>
          <a:xfrm>
            <a:off x="533400" y="5195903"/>
            <a:ext cx="1866900" cy="8079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dirty="0" smtClean="0">
                <a:cs typeface="Segoe UI Light" panose="020B0502040204020203" pitchFamily="34" charset="0"/>
              </a:rPr>
              <a:t>Factors </a:t>
            </a:r>
            <a:r>
              <a:rPr lang="da-DK" dirty="0">
                <a:cs typeface="Segoe UI Light" panose="020B0502040204020203" pitchFamily="34" charset="0"/>
              </a:rPr>
              <a:t>influencing placement</a:t>
            </a:r>
          </a:p>
          <a:p>
            <a:pPr>
              <a:spcAft>
                <a:spcPts val="300"/>
              </a:spcAft>
            </a:pPr>
            <a:r>
              <a:rPr lang="da-DK" sz="1400" dirty="0" smtClean="0">
                <a:cs typeface="Segoe UI Light" panose="020B0502040204020203" pitchFamily="34" charset="0"/>
              </a:rPr>
              <a:t> </a:t>
            </a:r>
            <a:endParaRPr lang="da-DK" sz="1400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49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E1446D9-F8CB-4162-A16E-ADD89D2B521B}"/>
              </a:ext>
            </a:extLst>
          </p:cNvPr>
          <p:cNvSpPr/>
          <p:nvPr/>
        </p:nvSpPr>
        <p:spPr>
          <a:xfrm>
            <a:off x="0" y="2127250"/>
            <a:ext cx="12192000" cy="412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 descr="A picture containing person, table, sitting, indoor&#10;&#10;Description automatically generated">
            <a:extLst>
              <a:ext uri="{FF2B5EF4-FFF2-40B4-BE49-F238E27FC236}">
                <a16:creationId xmlns="" xmlns:a16="http://schemas.microsoft.com/office/drawing/2014/main" id="{E6545A39-C9BF-4827-8215-256BA37EF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016" b="12184"/>
          <a:stretch/>
        </p:blipFill>
        <p:spPr>
          <a:xfrm>
            <a:off x="533400" y="0"/>
            <a:ext cx="11125200" cy="3619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873C830-976B-4D28-B46F-70E14429427B}"/>
              </a:ext>
            </a:extLst>
          </p:cNvPr>
          <p:cNvSpPr/>
          <p:nvPr/>
        </p:nvSpPr>
        <p:spPr>
          <a:xfrm>
            <a:off x="533400" y="2127250"/>
            <a:ext cx="11125200" cy="1492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7D9987DA-5214-4928-8694-A1494247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43" y="2428875"/>
            <a:ext cx="3835400" cy="889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DDCCB96-CA62-406C-ADF1-6820248DC468}"/>
              </a:ext>
            </a:extLst>
          </p:cNvPr>
          <p:cNvSpPr txBox="1"/>
          <p:nvPr/>
        </p:nvSpPr>
        <p:spPr>
          <a:xfrm>
            <a:off x="533401" y="4817221"/>
            <a:ext cx="2950028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To check whether there is the difference in salary between the Genders</a:t>
            </a:r>
            <a:endParaRPr lang="da-DK" sz="2000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="" xmlns:a16="http://schemas.microsoft.com/office/drawing/2014/main" id="{91C2422D-9870-426A-BEDA-05308E4D3DEE}"/>
              </a:ext>
            </a:extLst>
          </p:cNvPr>
          <p:cNvSpPr/>
          <p:nvPr/>
        </p:nvSpPr>
        <p:spPr>
          <a:xfrm>
            <a:off x="533400" y="4214305"/>
            <a:ext cx="448797" cy="448797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26E0CDAF-4ED2-4E03-9491-15F7E7489B81}"/>
              </a:ext>
            </a:extLst>
          </p:cNvPr>
          <p:cNvCxnSpPr>
            <a:cxnSpLocks/>
          </p:cNvCxnSpPr>
          <p:nvPr/>
        </p:nvCxnSpPr>
        <p:spPr>
          <a:xfrm>
            <a:off x="533400" y="4663102"/>
            <a:ext cx="2950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21BC872-8A75-4559-84C7-12DEB76CCF94}"/>
              </a:ext>
            </a:extLst>
          </p:cNvPr>
          <p:cNvSpPr txBox="1"/>
          <p:nvPr/>
        </p:nvSpPr>
        <p:spPr>
          <a:xfrm>
            <a:off x="4620987" y="4817221"/>
            <a:ext cx="2950028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To identify the percentage factors influenced a candidate in getting placed with high salary.</a:t>
            </a:r>
            <a:endParaRPr lang="da-DK" sz="2000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42" name="Rectangle: Single Corner Snipped 41">
            <a:extLst>
              <a:ext uri="{FF2B5EF4-FFF2-40B4-BE49-F238E27FC236}">
                <a16:creationId xmlns="" xmlns:a16="http://schemas.microsoft.com/office/drawing/2014/main" id="{7D015C20-2A6B-4326-9A82-1D2C92C44A1D}"/>
              </a:ext>
            </a:extLst>
          </p:cNvPr>
          <p:cNvSpPr/>
          <p:nvPr/>
        </p:nvSpPr>
        <p:spPr>
          <a:xfrm>
            <a:off x="4620986" y="4214305"/>
            <a:ext cx="448797" cy="448797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F1CBAB35-E027-4934-BE05-35418F8CE4BF}"/>
              </a:ext>
            </a:extLst>
          </p:cNvPr>
          <p:cNvCxnSpPr>
            <a:cxnSpLocks/>
          </p:cNvCxnSpPr>
          <p:nvPr/>
        </p:nvCxnSpPr>
        <p:spPr>
          <a:xfrm>
            <a:off x="4620986" y="4663102"/>
            <a:ext cx="2950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0CEE7AB-A269-4ABA-86D1-E421C1FE2D14}"/>
              </a:ext>
            </a:extLst>
          </p:cNvPr>
          <p:cNvSpPr txBox="1"/>
          <p:nvPr/>
        </p:nvSpPr>
        <p:spPr>
          <a:xfrm>
            <a:off x="8708571" y="4817221"/>
            <a:ext cx="2950028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To identify which degree specialization is much demanded by corporate.</a:t>
            </a:r>
            <a:endParaRPr lang="da-DK" sz="2000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47" name="Rectangle: Single Corner Snipped 46">
            <a:extLst>
              <a:ext uri="{FF2B5EF4-FFF2-40B4-BE49-F238E27FC236}">
                <a16:creationId xmlns="" xmlns:a16="http://schemas.microsoft.com/office/drawing/2014/main" id="{C933A07E-0771-41C4-94AD-9606AFCA8703}"/>
              </a:ext>
            </a:extLst>
          </p:cNvPr>
          <p:cNvSpPr/>
          <p:nvPr/>
        </p:nvSpPr>
        <p:spPr>
          <a:xfrm>
            <a:off x="8708570" y="4214305"/>
            <a:ext cx="448797" cy="448797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7825B6DA-6215-471D-876C-70E87CE99B6D}"/>
              </a:ext>
            </a:extLst>
          </p:cNvPr>
          <p:cNvCxnSpPr>
            <a:cxnSpLocks/>
          </p:cNvCxnSpPr>
          <p:nvPr/>
        </p:nvCxnSpPr>
        <p:spPr>
          <a:xfrm>
            <a:off x="8708570" y="4663102"/>
            <a:ext cx="2950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EBF3083E-A457-4F1E-BF32-A516BC5C2CF8}"/>
              </a:ext>
            </a:extLst>
          </p:cNvPr>
          <p:cNvGrpSpPr/>
          <p:nvPr/>
        </p:nvGrpSpPr>
        <p:grpSpPr>
          <a:xfrm>
            <a:off x="656759" y="4345676"/>
            <a:ext cx="202079" cy="186055"/>
            <a:chOff x="621834" y="4346257"/>
            <a:chExt cx="202079" cy="186055"/>
          </a:xfrm>
        </p:grpSpPr>
        <p:sp>
          <p:nvSpPr>
            <p:cNvPr id="50" name="Freeform 164">
              <a:extLst>
                <a:ext uri="{FF2B5EF4-FFF2-40B4-BE49-F238E27FC236}">
                  <a16:creationId xmlns="" xmlns:a16="http://schemas.microsoft.com/office/drawing/2014/main" id="{2DE97EC9-38A8-46D2-A6A4-0A3FAEFBD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34" y="4492252"/>
              <a:ext cx="202079" cy="40060"/>
            </a:xfrm>
            <a:custGeom>
              <a:avLst/>
              <a:gdLst>
                <a:gd name="T0" fmla="*/ 64 w 96"/>
                <a:gd name="T1" fmla="*/ 0 h 19"/>
                <a:gd name="T2" fmla="*/ 64 w 96"/>
                <a:gd name="T3" fmla="*/ 3 h 19"/>
                <a:gd name="T4" fmla="*/ 32 w 96"/>
                <a:gd name="T5" fmla="*/ 3 h 19"/>
                <a:gd name="T6" fmla="*/ 32 w 96"/>
                <a:gd name="T7" fmla="*/ 0 h 19"/>
                <a:gd name="T8" fmla="*/ 0 w 96"/>
                <a:gd name="T9" fmla="*/ 9 h 19"/>
                <a:gd name="T10" fmla="*/ 48 w 96"/>
                <a:gd name="T11" fmla="*/ 19 h 19"/>
                <a:gd name="T12" fmla="*/ 96 w 96"/>
                <a:gd name="T13" fmla="*/ 9 h 19"/>
                <a:gd name="T14" fmla="*/ 64 w 96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9">
                  <a:moveTo>
                    <a:pt x="64" y="0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0" y="3"/>
                    <a:pt x="0" y="9"/>
                  </a:cubicBezTo>
                  <a:cubicBezTo>
                    <a:pt x="0" y="19"/>
                    <a:pt x="43" y="19"/>
                    <a:pt x="48" y="19"/>
                  </a:cubicBezTo>
                  <a:cubicBezTo>
                    <a:pt x="53" y="19"/>
                    <a:pt x="96" y="19"/>
                    <a:pt x="96" y="9"/>
                  </a:cubicBezTo>
                  <a:cubicBezTo>
                    <a:pt x="96" y="3"/>
                    <a:pt x="78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Oval 165">
              <a:extLst>
                <a:ext uri="{FF2B5EF4-FFF2-40B4-BE49-F238E27FC236}">
                  <a16:creationId xmlns="" xmlns:a16="http://schemas.microsoft.com/office/drawing/2014/main" id="{45FD5315-E889-4D30-BD07-C9562627D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503" y="4346257"/>
              <a:ext cx="50743" cy="507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66">
              <a:extLst>
                <a:ext uri="{FF2B5EF4-FFF2-40B4-BE49-F238E27FC236}">
                  <a16:creationId xmlns="" xmlns:a16="http://schemas.microsoft.com/office/drawing/2014/main" id="{405EC84C-119B-4256-9B80-7EF592346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03" y="4405901"/>
              <a:ext cx="50743" cy="83680"/>
            </a:xfrm>
            <a:custGeom>
              <a:avLst/>
              <a:gdLst>
                <a:gd name="T0" fmla="*/ 12 w 24"/>
                <a:gd name="T1" fmla="*/ 0 h 40"/>
                <a:gd name="T2" fmla="*/ 0 w 24"/>
                <a:gd name="T3" fmla="*/ 12 h 40"/>
                <a:gd name="T4" fmla="*/ 0 w 24"/>
                <a:gd name="T5" fmla="*/ 40 h 40"/>
                <a:gd name="T6" fmla="*/ 24 w 24"/>
                <a:gd name="T7" fmla="*/ 40 h 40"/>
                <a:gd name="T8" fmla="*/ 24 w 24"/>
                <a:gd name="T9" fmla="*/ 12 h 40"/>
                <a:gd name="T10" fmla="*/ 12 w 2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4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167">
              <a:extLst>
                <a:ext uri="{FF2B5EF4-FFF2-40B4-BE49-F238E27FC236}">
                  <a16:creationId xmlns="" xmlns:a16="http://schemas.microsoft.com/office/drawing/2014/main" id="{573B5DE9-D336-4277-AA28-70B5DA846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59" y="4363171"/>
              <a:ext cx="33828" cy="338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68">
              <a:extLst>
                <a:ext uri="{FF2B5EF4-FFF2-40B4-BE49-F238E27FC236}">
                  <a16:creationId xmlns="" xmlns:a16="http://schemas.microsoft.com/office/drawing/2014/main" id="{8A55A6F6-419F-4D6F-96E4-68B64A494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59" y="4405901"/>
              <a:ext cx="33828" cy="67656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169">
              <a:extLst>
                <a:ext uri="{FF2B5EF4-FFF2-40B4-BE49-F238E27FC236}">
                  <a16:creationId xmlns="" xmlns:a16="http://schemas.microsoft.com/office/drawing/2014/main" id="{4808D6F0-91EF-419F-A524-08972F96E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0" y="4363171"/>
              <a:ext cx="33828" cy="338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170">
              <a:extLst>
                <a:ext uri="{FF2B5EF4-FFF2-40B4-BE49-F238E27FC236}">
                  <a16:creationId xmlns="" xmlns:a16="http://schemas.microsoft.com/office/drawing/2014/main" id="{1688EC66-F2AE-48F6-9BDD-ACDFBA5DF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60" y="4405901"/>
              <a:ext cx="33828" cy="67656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3ED23CC-FE54-4026-9570-963B64974F35}"/>
              </a:ext>
            </a:extLst>
          </p:cNvPr>
          <p:cNvGrpSpPr/>
          <p:nvPr/>
        </p:nvGrpSpPr>
        <p:grpSpPr>
          <a:xfrm>
            <a:off x="4729954" y="4344992"/>
            <a:ext cx="230861" cy="188147"/>
            <a:chOff x="923927" y="4344992"/>
            <a:chExt cx="230861" cy="188147"/>
          </a:xfrm>
        </p:grpSpPr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EC6A91B2-F536-43AC-A257-5DDDF9E3D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080" y="4344992"/>
              <a:ext cx="211538" cy="149501"/>
            </a:xfrm>
            <a:custGeom>
              <a:avLst/>
              <a:gdLst>
                <a:gd name="T0" fmla="*/ 2 w 88"/>
                <a:gd name="T1" fmla="*/ 62 h 62"/>
                <a:gd name="T2" fmla="*/ 86 w 88"/>
                <a:gd name="T3" fmla="*/ 62 h 62"/>
                <a:gd name="T4" fmla="*/ 88 w 88"/>
                <a:gd name="T5" fmla="*/ 60 h 62"/>
                <a:gd name="T6" fmla="*/ 88 w 88"/>
                <a:gd name="T7" fmla="*/ 8 h 62"/>
                <a:gd name="T8" fmla="*/ 80 w 88"/>
                <a:gd name="T9" fmla="*/ 0 h 62"/>
                <a:gd name="T10" fmla="*/ 8 w 88"/>
                <a:gd name="T11" fmla="*/ 0 h 62"/>
                <a:gd name="T12" fmla="*/ 0 w 88"/>
                <a:gd name="T13" fmla="*/ 8 h 62"/>
                <a:gd name="T14" fmla="*/ 0 w 88"/>
                <a:gd name="T15" fmla="*/ 60 h 62"/>
                <a:gd name="T16" fmla="*/ 2 w 88"/>
                <a:gd name="T17" fmla="*/ 62 h 62"/>
                <a:gd name="T18" fmla="*/ 8 w 88"/>
                <a:gd name="T19" fmla="*/ 8 h 62"/>
                <a:gd name="T20" fmla="*/ 80 w 88"/>
                <a:gd name="T21" fmla="*/ 8 h 62"/>
                <a:gd name="T22" fmla="*/ 80 w 88"/>
                <a:gd name="T23" fmla="*/ 52 h 62"/>
                <a:gd name="T24" fmla="*/ 8 w 88"/>
                <a:gd name="T25" fmla="*/ 52 h 62"/>
                <a:gd name="T26" fmla="*/ 8 w 88"/>
                <a:gd name="T27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62">
                  <a:moveTo>
                    <a:pt x="2" y="62"/>
                  </a:moveTo>
                  <a:cubicBezTo>
                    <a:pt x="86" y="62"/>
                    <a:pt x="86" y="62"/>
                    <a:pt x="86" y="62"/>
                  </a:cubicBezTo>
                  <a:cubicBezTo>
                    <a:pt x="87" y="62"/>
                    <a:pt x="88" y="61"/>
                    <a:pt x="88" y="60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2" y="62"/>
                  </a:cubicBezTo>
                  <a:close/>
                  <a:moveTo>
                    <a:pt x="8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" y="52"/>
                    <a:pt x="8" y="52"/>
                    <a:pt x="8" y="52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9">
              <a:extLst>
                <a:ext uri="{FF2B5EF4-FFF2-40B4-BE49-F238E27FC236}">
                  <a16:creationId xmlns="" xmlns:a16="http://schemas.microsoft.com/office/drawing/2014/main" id="{E5EA7FB1-1886-4756-98C1-2681E9CCB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7" y="4504663"/>
              <a:ext cx="230861" cy="28476"/>
            </a:xfrm>
            <a:custGeom>
              <a:avLst/>
              <a:gdLst>
                <a:gd name="T0" fmla="*/ 94 w 96"/>
                <a:gd name="T1" fmla="*/ 0 h 12"/>
                <a:gd name="T2" fmla="*/ 58 w 96"/>
                <a:gd name="T3" fmla="*/ 0 h 12"/>
                <a:gd name="T4" fmla="*/ 56 w 96"/>
                <a:gd name="T5" fmla="*/ 2 h 12"/>
                <a:gd name="T6" fmla="*/ 56 w 96"/>
                <a:gd name="T7" fmla="*/ 4 h 12"/>
                <a:gd name="T8" fmla="*/ 40 w 96"/>
                <a:gd name="T9" fmla="*/ 4 h 12"/>
                <a:gd name="T10" fmla="*/ 40 w 96"/>
                <a:gd name="T11" fmla="*/ 2 h 12"/>
                <a:gd name="T12" fmla="*/ 38 w 96"/>
                <a:gd name="T13" fmla="*/ 0 h 12"/>
                <a:gd name="T14" fmla="*/ 2 w 96"/>
                <a:gd name="T15" fmla="*/ 0 h 12"/>
                <a:gd name="T16" fmla="*/ 0 w 96"/>
                <a:gd name="T17" fmla="*/ 2 h 12"/>
                <a:gd name="T18" fmla="*/ 0 w 96"/>
                <a:gd name="T19" fmla="*/ 6 h 12"/>
                <a:gd name="T20" fmla="*/ 6 w 96"/>
                <a:gd name="T21" fmla="*/ 12 h 12"/>
                <a:gd name="T22" fmla="*/ 90 w 96"/>
                <a:gd name="T23" fmla="*/ 12 h 12"/>
                <a:gd name="T24" fmla="*/ 96 w 96"/>
                <a:gd name="T25" fmla="*/ 6 h 12"/>
                <a:gd name="T26" fmla="*/ 96 w 96"/>
                <a:gd name="T27" fmla="*/ 2 h 12"/>
                <a:gd name="T28" fmla="*/ 94 w 96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12">
                  <a:moveTo>
                    <a:pt x="94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6" y="1"/>
                    <a:pt x="56" y="2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3" y="12"/>
                    <a:pt x="96" y="9"/>
                    <a:pt x="96" y="6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E3E1A701-6911-4208-BD3B-F8AA6FCC32F0}"/>
              </a:ext>
            </a:extLst>
          </p:cNvPr>
          <p:cNvGrpSpPr/>
          <p:nvPr/>
        </p:nvGrpSpPr>
        <p:grpSpPr>
          <a:xfrm>
            <a:off x="8821793" y="4336834"/>
            <a:ext cx="222350" cy="203739"/>
            <a:chOff x="8873778" y="4432678"/>
            <a:chExt cx="241648" cy="221422"/>
          </a:xfrm>
        </p:grpSpPr>
        <p:sp>
          <p:nvSpPr>
            <p:cNvPr id="63" name="Freeform 11">
              <a:extLst>
                <a:ext uri="{FF2B5EF4-FFF2-40B4-BE49-F238E27FC236}">
                  <a16:creationId xmlns="" xmlns:a16="http://schemas.microsoft.com/office/drawing/2014/main" id="{62C79023-E159-4D99-AED1-E62EB9AF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4489" y="4543389"/>
              <a:ext cx="130937" cy="110711"/>
            </a:xfrm>
            <a:custGeom>
              <a:avLst/>
              <a:gdLst>
                <a:gd name="T0" fmla="*/ 40 w 52"/>
                <a:gd name="T1" fmla="*/ 0 h 44"/>
                <a:gd name="T2" fmla="*/ 34 w 52"/>
                <a:gd name="T3" fmla="*/ 0 h 44"/>
                <a:gd name="T4" fmla="*/ 14 w 52"/>
                <a:gd name="T5" fmla="*/ 12 h 44"/>
                <a:gd name="T6" fmla="*/ 0 w 52"/>
                <a:gd name="T7" fmla="*/ 12 h 44"/>
                <a:gd name="T8" fmla="*/ 0 w 52"/>
                <a:gd name="T9" fmla="*/ 20 h 44"/>
                <a:gd name="T10" fmla="*/ 12 w 52"/>
                <a:gd name="T11" fmla="*/ 32 h 44"/>
                <a:gd name="T12" fmla="*/ 21 w 52"/>
                <a:gd name="T13" fmla="*/ 32 h 44"/>
                <a:gd name="T14" fmla="*/ 33 w 52"/>
                <a:gd name="T15" fmla="*/ 43 h 44"/>
                <a:gd name="T16" fmla="*/ 34 w 52"/>
                <a:gd name="T17" fmla="*/ 44 h 44"/>
                <a:gd name="T18" fmla="*/ 35 w 52"/>
                <a:gd name="T19" fmla="*/ 44 h 44"/>
                <a:gd name="T20" fmla="*/ 36 w 52"/>
                <a:gd name="T21" fmla="*/ 42 h 44"/>
                <a:gd name="T22" fmla="*/ 36 w 52"/>
                <a:gd name="T23" fmla="*/ 32 h 44"/>
                <a:gd name="T24" fmla="*/ 40 w 52"/>
                <a:gd name="T25" fmla="*/ 32 h 44"/>
                <a:gd name="T26" fmla="*/ 52 w 52"/>
                <a:gd name="T27" fmla="*/ 20 h 44"/>
                <a:gd name="T28" fmla="*/ 52 w 52"/>
                <a:gd name="T29" fmla="*/ 12 h 44"/>
                <a:gd name="T30" fmla="*/ 40 w 52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44"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7"/>
                    <a:pt x="23" y="12"/>
                    <a:pt x="1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5" y="32"/>
                    <a:pt x="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4"/>
                    <a:pt x="34" y="44"/>
                  </a:cubicBezTo>
                  <a:cubicBezTo>
                    <a:pt x="34" y="44"/>
                    <a:pt x="35" y="44"/>
                    <a:pt x="35" y="44"/>
                  </a:cubicBezTo>
                  <a:cubicBezTo>
                    <a:pt x="36" y="44"/>
                    <a:pt x="36" y="43"/>
                    <a:pt x="36" y="4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32"/>
                    <a:pt x="52" y="27"/>
                    <a:pt x="5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2">
              <a:extLst>
                <a:ext uri="{FF2B5EF4-FFF2-40B4-BE49-F238E27FC236}">
                  <a16:creationId xmlns="" xmlns:a16="http://schemas.microsoft.com/office/drawing/2014/main" id="{750244DE-98B1-46E6-A6EA-D635D2526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3778" y="4432678"/>
              <a:ext cx="191615" cy="171389"/>
            </a:xfrm>
            <a:custGeom>
              <a:avLst/>
              <a:gdLst>
                <a:gd name="T0" fmla="*/ 76 w 76"/>
                <a:gd name="T1" fmla="*/ 34 h 68"/>
                <a:gd name="T2" fmla="*/ 76 w 76"/>
                <a:gd name="T3" fmla="*/ 18 h 68"/>
                <a:gd name="T4" fmla="*/ 58 w 76"/>
                <a:gd name="T5" fmla="*/ 0 h 68"/>
                <a:gd name="T6" fmla="*/ 18 w 76"/>
                <a:gd name="T7" fmla="*/ 0 h 68"/>
                <a:gd name="T8" fmla="*/ 0 w 76"/>
                <a:gd name="T9" fmla="*/ 18 h 68"/>
                <a:gd name="T10" fmla="*/ 0 w 76"/>
                <a:gd name="T11" fmla="*/ 34 h 68"/>
                <a:gd name="T12" fmla="*/ 18 w 76"/>
                <a:gd name="T13" fmla="*/ 52 h 68"/>
                <a:gd name="T14" fmla="*/ 20 w 76"/>
                <a:gd name="T15" fmla="*/ 52 h 68"/>
                <a:gd name="T16" fmla="*/ 22 w 76"/>
                <a:gd name="T17" fmla="*/ 52 h 68"/>
                <a:gd name="T18" fmla="*/ 22 w 76"/>
                <a:gd name="T19" fmla="*/ 54 h 68"/>
                <a:gd name="T20" fmla="*/ 22 w 76"/>
                <a:gd name="T21" fmla="*/ 66 h 68"/>
                <a:gd name="T22" fmla="*/ 23 w 76"/>
                <a:gd name="T23" fmla="*/ 68 h 68"/>
                <a:gd name="T24" fmla="*/ 24 w 76"/>
                <a:gd name="T25" fmla="*/ 68 h 68"/>
                <a:gd name="T26" fmla="*/ 25 w 76"/>
                <a:gd name="T27" fmla="*/ 67 h 68"/>
                <a:gd name="T28" fmla="*/ 41 w 76"/>
                <a:gd name="T29" fmla="*/ 52 h 68"/>
                <a:gd name="T30" fmla="*/ 42 w 76"/>
                <a:gd name="T31" fmla="*/ 52 h 68"/>
                <a:gd name="T32" fmla="*/ 58 w 76"/>
                <a:gd name="T33" fmla="*/ 52 h 68"/>
                <a:gd name="T34" fmla="*/ 76 w 76"/>
                <a:gd name="T3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68">
                  <a:moveTo>
                    <a:pt x="76" y="3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4"/>
                    <a:pt x="8" y="52"/>
                    <a:pt x="1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8" y="52"/>
                    <a:pt x="76" y="44"/>
                    <a:pt x="76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886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C30242-9BD2-4BBC-A167-C5CCACFA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>
            <a:normAutofit/>
          </a:bodyPr>
          <a:lstStyle/>
          <a:p>
            <a:r>
              <a:rPr lang="en-US" sz="4000" dirty="0"/>
              <a:t>Gender </a:t>
            </a:r>
            <a:r>
              <a:rPr lang="en-US" sz="4000" dirty="0" err="1" smtClean="0"/>
              <a:t>vs</a:t>
            </a:r>
            <a:r>
              <a:rPr lang="en-US" sz="4000" dirty="0" smtClean="0"/>
              <a:t> </a:t>
            </a:r>
            <a:r>
              <a:rPr lang="en-US" sz="4000" dirty="0"/>
              <a:t>W</a:t>
            </a:r>
            <a:r>
              <a:rPr lang="en-US" sz="4000" dirty="0" smtClean="0"/>
              <a:t>ork Experience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83946FA-51AF-47CF-99FA-191E391CE2F4}"/>
              </a:ext>
            </a:extLst>
          </p:cNvPr>
          <p:cNvSpPr/>
          <p:nvPr/>
        </p:nvSpPr>
        <p:spPr>
          <a:xfrm>
            <a:off x="7645400" y="0"/>
            <a:ext cx="4013200" cy="624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5953125" cy="4979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439" r="457" b="11214"/>
          <a:stretch/>
        </p:blipFill>
        <p:spPr>
          <a:xfrm>
            <a:off x="8076817" y="1701800"/>
            <a:ext cx="3116699" cy="27255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F273F03-534C-4761-B247-1F146A115F75}"/>
              </a:ext>
            </a:extLst>
          </p:cNvPr>
          <p:cNvGrpSpPr/>
          <p:nvPr/>
        </p:nvGrpSpPr>
        <p:grpSpPr>
          <a:xfrm>
            <a:off x="8380359" y="464608"/>
            <a:ext cx="794354" cy="830792"/>
            <a:chOff x="2676526" y="5394325"/>
            <a:chExt cx="346075" cy="361950"/>
          </a:xfrm>
          <a:solidFill>
            <a:schemeClr val="accent2"/>
          </a:solidFill>
        </p:grpSpPr>
        <p:sp>
          <p:nvSpPr>
            <p:cNvPr id="8" name="Freeform 118">
              <a:extLst>
                <a:ext uri="{FF2B5EF4-FFF2-40B4-BE49-F238E27FC236}">
                  <a16:creationId xmlns:a16="http://schemas.microsoft.com/office/drawing/2014/main" xmlns="" id="{BD46BA35-67DB-400B-89E4-A5DD8F601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5394325"/>
              <a:ext cx="346075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19">
              <a:extLst>
                <a:ext uri="{FF2B5EF4-FFF2-40B4-BE49-F238E27FC236}">
                  <a16:creationId xmlns:a16="http://schemas.microsoft.com/office/drawing/2014/main" xmlns="" id="{32F3B6CD-634A-4632-AA48-F07F57BD6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6" y="5454650"/>
              <a:ext cx="346075" cy="301625"/>
            </a:xfrm>
            <a:custGeom>
              <a:avLst/>
              <a:gdLst>
                <a:gd name="T0" fmla="*/ 90 w 92"/>
                <a:gd name="T1" fmla="*/ 52 h 80"/>
                <a:gd name="T2" fmla="*/ 84 w 92"/>
                <a:gd name="T3" fmla="*/ 52 h 80"/>
                <a:gd name="T4" fmla="*/ 84 w 92"/>
                <a:gd name="T5" fmla="*/ 0 h 80"/>
                <a:gd name="T6" fmla="*/ 8 w 92"/>
                <a:gd name="T7" fmla="*/ 0 h 80"/>
                <a:gd name="T8" fmla="*/ 8 w 92"/>
                <a:gd name="T9" fmla="*/ 52 h 80"/>
                <a:gd name="T10" fmla="*/ 2 w 92"/>
                <a:gd name="T11" fmla="*/ 52 h 80"/>
                <a:gd name="T12" fmla="*/ 0 w 92"/>
                <a:gd name="T13" fmla="*/ 54 h 80"/>
                <a:gd name="T14" fmla="*/ 2 w 92"/>
                <a:gd name="T15" fmla="*/ 56 h 80"/>
                <a:gd name="T16" fmla="*/ 44 w 92"/>
                <a:gd name="T17" fmla="*/ 56 h 80"/>
                <a:gd name="T18" fmla="*/ 44 w 92"/>
                <a:gd name="T19" fmla="*/ 64 h 80"/>
                <a:gd name="T20" fmla="*/ 38 w 92"/>
                <a:gd name="T21" fmla="*/ 72 h 80"/>
                <a:gd name="T22" fmla="*/ 46 w 92"/>
                <a:gd name="T23" fmla="*/ 80 h 80"/>
                <a:gd name="T24" fmla="*/ 54 w 92"/>
                <a:gd name="T25" fmla="*/ 72 h 80"/>
                <a:gd name="T26" fmla="*/ 48 w 92"/>
                <a:gd name="T27" fmla="*/ 64 h 80"/>
                <a:gd name="T28" fmla="*/ 48 w 92"/>
                <a:gd name="T29" fmla="*/ 56 h 80"/>
                <a:gd name="T30" fmla="*/ 90 w 92"/>
                <a:gd name="T31" fmla="*/ 56 h 80"/>
                <a:gd name="T32" fmla="*/ 92 w 92"/>
                <a:gd name="T33" fmla="*/ 54 h 80"/>
                <a:gd name="T34" fmla="*/ 90 w 92"/>
                <a:gd name="T35" fmla="*/ 52 h 80"/>
                <a:gd name="T36" fmla="*/ 34 w 92"/>
                <a:gd name="T37" fmla="*/ 44 h 80"/>
                <a:gd name="T38" fmla="*/ 16 w 92"/>
                <a:gd name="T39" fmla="*/ 26 h 80"/>
                <a:gd name="T40" fmla="*/ 23 w 92"/>
                <a:gd name="T41" fmla="*/ 11 h 80"/>
                <a:gd name="T42" fmla="*/ 32 w 92"/>
                <a:gd name="T43" fmla="*/ 27 h 80"/>
                <a:gd name="T44" fmla="*/ 35 w 92"/>
                <a:gd name="T45" fmla="*/ 44 h 80"/>
                <a:gd name="T46" fmla="*/ 34 w 92"/>
                <a:gd name="T47" fmla="*/ 44 h 80"/>
                <a:gd name="T48" fmla="*/ 50 w 92"/>
                <a:gd name="T49" fmla="*/ 72 h 80"/>
                <a:gd name="T50" fmla="*/ 46 w 92"/>
                <a:gd name="T51" fmla="*/ 76 h 80"/>
                <a:gd name="T52" fmla="*/ 42 w 92"/>
                <a:gd name="T53" fmla="*/ 72 h 80"/>
                <a:gd name="T54" fmla="*/ 46 w 92"/>
                <a:gd name="T55" fmla="*/ 68 h 80"/>
                <a:gd name="T56" fmla="*/ 50 w 92"/>
                <a:gd name="T57" fmla="*/ 72 h 80"/>
                <a:gd name="T58" fmla="*/ 39 w 92"/>
                <a:gd name="T59" fmla="*/ 43 h 80"/>
                <a:gd name="T60" fmla="*/ 36 w 92"/>
                <a:gd name="T61" fmla="*/ 28 h 80"/>
                <a:gd name="T62" fmla="*/ 52 w 92"/>
                <a:gd name="T63" fmla="*/ 28 h 80"/>
                <a:gd name="T64" fmla="*/ 39 w 92"/>
                <a:gd name="T65" fmla="*/ 43 h 80"/>
                <a:gd name="T66" fmla="*/ 35 w 92"/>
                <a:gd name="T67" fmla="*/ 24 h 80"/>
                <a:gd name="T68" fmla="*/ 27 w 92"/>
                <a:gd name="T69" fmla="*/ 9 h 80"/>
                <a:gd name="T70" fmla="*/ 34 w 92"/>
                <a:gd name="T71" fmla="*/ 8 h 80"/>
                <a:gd name="T72" fmla="*/ 52 w 92"/>
                <a:gd name="T73" fmla="*/ 24 h 80"/>
                <a:gd name="T74" fmla="*/ 35 w 92"/>
                <a:gd name="T75" fmla="*/ 24 h 80"/>
                <a:gd name="T76" fmla="*/ 74 w 92"/>
                <a:gd name="T77" fmla="*/ 28 h 80"/>
                <a:gd name="T78" fmla="*/ 62 w 92"/>
                <a:gd name="T79" fmla="*/ 28 h 80"/>
                <a:gd name="T80" fmla="*/ 60 w 92"/>
                <a:gd name="T81" fmla="*/ 26 h 80"/>
                <a:gd name="T82" fmla="*/ 62 w 92"/>
                <a:gd name="T83" fmla="*/ 24 h 80"/>
                <a:gd name="T84" fmla="*/ 74 w 92"/>
                <a:gd name="T85" fmla="*/ 24 h 80"/>
                <a:gd name="T86" fmla="*/ 76 w 92"/>
                <a:gd name="T87" fmla="*/ 26 h 80"/>
                <a:gd name="T88" fmla="*/ 74 w 92"/>
                <a:gd name="T89" fmla="*/ 28 h 80"/>
                <a:gd name="T90" fmla="*/ 74 w 92"/>
                <a:gd name="T91" fmla="*/ 20 h 80"/>
                <a:gd name="T92" fmla="*/ 62 w 92"/>
                <a:gd name="T93" fmla="*/ 20 h 80"/>
                <a:gd name="T94" fmla="*/ 60 w 92"/>
                <a:gd name="T95" fmla="*/ 18 h 80"/>
                <a:gd name="T96" fmla="*/ 62 w 92"/>
                <a:gd name="T97" fmla="*/ 16 h 80"/>
                <a:gd name="T98" fmla="*/ 74 w 92"/>
                <a:gd name="T99" fmla="*/ 16 h 80"/>
                <a:gd name="T100" fmla="*/ 76 w 92"/>
                <a:gd name="T101" fmla="*/ 18 h 80"/>
                <a:gd name="T102" fmla="*/ 74 w 92"/>
                <a:gd name="T103" fmla="*/ 20 h 80"/>
                <a:gd name="T104" fmla="*/ 74 w 92"/>
                <a:gd name="T105" fmla="*/ 12 h 80"/>
                <a:gd name="T106" fmla="*/ 62 w 92"/>
                <a:gd name="T107" fmla="*/ 12 h 80"/>
                <a:gd name="T108" fmla="*/ 60 w 92"/>
                <a:gd name="T109" fmla="*/ 10 h 80"/>
                <a:gd name="T110" fmla="*/ 62 w 92"/>
                <a:gd name="T111" fmla="*/ 8 h 80"/>
                <a:gd name="T112" fmla="*/ 74 w 92"/>
                <a:gd name="T113" fmla="*/ 8 h 80"/>
                <a:gd name="T114" fmla="*/ 76 w 92"/>
                <a:gd name="T115" fmla="*/ 10 h 80"/>
                <a:gd name="T116" fmla="*/ 74 w 92"/>
                <a:gd name="T1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34" y="44"/>
                  </a:moveTo>
                  <a:cubicBezTo>
                    <a:pt x="24" y="44"/>
                    <a:pt x="16" y="36"/>
                    <a:pt x="16" y="26"/>
                  </a:cubicBezTo>
                  <a:cubicBezTo>
                    <a:pt x="16" y="20"/>
                    <a:pt x="19" y="15"/>
                    <a:pt x="23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39" y="4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35"/>
                    <a:pt x="46" y="41"/>
                    <a:pt x="39" y="43"/>
                  </a:cubicBezTo>
                  <a:close/>
                  <a:moveTo>
                    <a:pt x="35" y="24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9" y="9"/>
                    <a:pt x="31" y="8"/>
                    <a:pt x="34" y="8"/>
                  </a:cubicBezTo>
                  <a:cubicBezTo>
                    <a:pt x="43" y="8"/>
                    <a:pt x="51" y="15"/>
                    <a:pt x="52" y="24"/>
                  </a:cubicBezTo>
                  <a:lnTo>
                    <a:pt x="35" y="24"/>
                  </a:lnTo>
                  <a:close/>
                  <a:moveTo>
                    <a:pt x="7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7"/>
                    <a:pt x="75" y="28"/>
                    <a:pt x="74" y="28"/>
                  </a:cubicBezTo>
                  <a:close/>
                  <a:moveTo>
                    <a:pt x="7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7"/>
                    <a:pt x="76" y="18"/>
                  </a:cubicBezTo>
                  <a:cubicBezTo>
                    <a:pt x="76" y="19"/>
                    <a:pt x="75" y="20"/>
                    <a:pt x="74" y="20"/>
                  </a:cubicBezTo>
                  <a:close/>
                  <a:moveTo>
                    <a:pt x="74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0" y="11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7565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C30242-9BD2-4BBC-A167-C5CCACFA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r>
              <a:rPr lang="en-US" dirty="0" smtClean="0"/>
              <a:t>Salary </a:t>
            </a:r>
            <a:r>
              <a:rPr lang="en-US" dirty="0" err="1" smtClean="0"/>
              <a:t>vs</a:t>
            </a:r>
            <a:r>
              <a:rPr lang="en-US" dirty="0" smtClean="0"/>
              <a:t> Gender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3946FA-51AF-47CF-99FA-191E391CE2F4}"/>
              </a:ext>
            </a:extLst>
          </p:cNvPr>
          <p:cNvSpPr/>
          <p:nvPr/>
        </p:nvSpPr>
        <p:spPr>
          <a:xfrm>
            <a:off x="7645400" y="0"/>
            <a:ext cx="4013200" cy="624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0EAF3C4-15D9-487A-B566-7E41B47E47E3}"/>
              </a:ext>
            </a:extLst>
          </p:cNvPr>
          <p:cNvSpPr txBox="1"/>
          <p:nvPr/>
        </p:nvSpPr>
        <p:spPr>
          <a:xfrm>
            <a:off x="8143875" y="2897321"/>
            <a:ext cx="3016250" cy="19697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Lorem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ipsum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dolor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sit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amet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,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consectetur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adipiscing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elit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,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sed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do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eiusmod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tempor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incididunt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ut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labore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et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dolore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magna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600" dirty="0" err="1">
                <a:solidFill>
                  <a:schemeClr val="bg1"/>
                </a:solidFill>
                <a:cs typeface="Segoe UI Light" panose="020B0502040204020203" pitchFamily="34" charset="0"/>
              </a:rPr>
              <a:t>aliqua</a:t>
            </a:r>
            <a:r>
              <a:rPr lang="da-DK" sz="1600" dirty="0">
                <a:solidFill>
                  <a:schemeClr val="bg1"/>
                </a:solidFill>
                <a:cs typeface="Segoe UI Light" panose="020B0502040204020203" pitchFamily="34" charset="0"/>
              </a:rPr>
              <a:t>. Ut enim ad minim veniam, quis nostrud exercitation ullamco laboris nisi ut aliquip ex ea commodo consequat.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C3567D-03FC-4E45-BE8C-8728DB0C1802}"/>
              </a:ext>
            </a:extLst>
          </p:cNvPr>
          <p:cNvSpPr txBox="1"/>
          <p:nvPr/>
        </p:nvSpPr>
        <p:spPr>
          <a:xfrm>
            <a:off x="8143875" y="1701800"/>
            <a:ext cx="3016250" cy="61555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ID" sz="2000" b="1" i="0" dirty="0">
                <a:solidFill>
                  <a:schemeClr val="bg1"/>
                </a:solidFill>
                <a:effectLst/>
                <a:latin typeface="+mj-lt"/>
              </a:rPr>
              <a:t>Lorem </a:t>
            </a:r>
            <a:r>
              <a:rPr lang="en-ID" sz="2000" b="1" dirty="0">
                <a:solidFill>
                  <a:schemeClr val="bg1"/>
                </a:solidFill>
                <a:latin typeface="+mj-lt"/>
              </a:rPr>
              <a:t>Ipsum</a:t>
            </a:r>
          </a:p>
          <a:p>
            <a:r>
              <a:rPr lang="en-ID" sz="2000" b="1" dirty="0" err="1">
                <a:solidFill>
                  <a:schemeClr val="bg1"/>
                </a:solidFill>
                <a:latin typeface="+mj-lt"/>
              </a:rPr>
              <a:t>Dolor</a:t>
            </a:r>
            <a:r>
              <a:rPr lang="en-ID" sz="2000" b="1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ID" sz="2000" b="1" dirty="0" err="1">
                <a:solidFill>
                  <a:schemeClr val="bg1"/>
                </a:solidFill>
                <a:latin typeface="+mj-lt"/>
              </a:rPr>
              <a:t>Amet</a:t>
            </a:r>
            <a:endParaRPr lang="en-ID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70813FD-620B-4B14-B656-E518AD7698D6}"/>
              </a:ext>
            </a:extLst>
          </p:cNvPr>
          <p:cNvCxnSpPr>
            <a:cxnSpLocks/>
          </p:cNvCxnSpPr>
          <p:nvPr/>
        </p:nvCxnSpPr>
        <p:spPr>
          <a:xfrm>
            <a:off x="8143875" y="2607337"/>
            <a:ext cx="351472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3F273F03-534C-4761-B247-1F146A115F75}"/>
              </a:ext>
            </a:extLst>
          </p:cNvPr>
          <p:cNvGrpSpPr/>
          <p:nvPr/>
        </p:nvGrpSpPr>
        <p:grpSpPr>
          <a:xfrm>
            <a:off x="8143876" y="609600"/>
            <a:ext cx="794354" cy="830792"/>
            <a:chOff x="2676526" y="5394325"/>
            <a:chExt cx="346075" cy="361950"/>
          </a:xfrm>
          <a:solidFill>
            <a:schemeClr val="accent2"/>
          </a:solidFill>
        </p:grpSpPr>
        <p:sp>
          <p:nvSpPr>
            <p:cNvPr id="15" name="Freeform 118">
              <a:extLst>
                <a:ext uri="{FF2B5EF4-FFF2-40B4-BE49-F238E27FC236}">
                  <a16:creationId xmlns:a16="http://schemas.microsoft.com/office/drawing/2014/main" xmlns="" id="{BD46BA35-67DB-400B-89E4-A5DD8F601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5394325"/>
              <a:ext cx="346075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19">
              <a:extLst>
                <a:ext uri="{FF2B5EF4-FFF2-40B4-BE49-F238E27FC236}">
                  <a16:creationId xmlns:a16="http://schemas.microsoft.com/office/drawing/2014/main" xmlns="" id="{32F3B6CD-634A-4632-AA48-F07F57BD6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6" y="5454650"/>
              <a:ext cx="346075" cy="301625"/>
            </a:xfrm>
            <a:custGeom>
              <a:avLst/>
              <a:gdLst>
                <a:gd name="T0" fmla="*/ 90 w 92"/>
                <a:gd name="T1" fmla="*/ 52 h 80"/>
                <a:gd name="T2" fmla="*/ 84 w 92"/>
                <a:gd name="T3" fmla="*/ 52 h 80"/>
                <a:gd name="T4" fmla="*/ 84 w 92"/>
                <a:gd name="T5" fmla="*/ 0 h 80"/>
                <a:gd name="T6" fmla="*/ 8 w 92"/>
                <a:gd name="T7" fmla="*/ 0 h 80"/>
                <a:gd name="T8" fmla="*/ 8 w 92"/>
                <a:gd name="T9" fmla="*/ 52 h 80"/>
                <a:gd name="T10" fmla="*/ 2 w 92"/>
                <a:gd name="T11" fmla="*/ 52 h 80"/>
                <a:gd name="T12" fmla="*/ 0 w 92"/>
                <a:gd name="T13" fmla="*/ 54 h 80"/>
                <a:gd name="T14" fmla="*/ 2 w 92"/>
                <a:gd name="T15" fmla="*/ 56 h 80"/>
                <a:gd name="T16" fmla="*/ 44 w 92"/>
                <a:gd name="T17" fmla="*/ 56 h 80"/>
                <a:gd name="T18" fmla="*/ 44 w 92"/>
                <a:gd name="T19" fmla="*/ 64 h 80"/>
                <a:gd name="T20" fmla="*/ 38 w 92"/>
                <a:gd name="T21" fmla="*/ 72 h 80"/>
                <a:gd name="T22" fmla="*/ 46 w 92"/>
                <a:gd name="T23" fmla="*/ 80 h 80"/>
                <a:gd name="T24" fmla="*/ 54 w 92"/>
                <a:gd name="T25" fmla="*/ 72 h 80"/>
                <a:gd name="T26" fmla="*/ 48 w 92"/>
                <a:gd name="T27" fmla="*/ 64 h 80"/>
                <a:gd name="T28" fmla="*/ 48 w 92"/>
                <a:gd name="T29" fmla="*/ 56 h 80"/>
                <a:gd name="T30" fmla="*/ 90 w 92"/>
                <a:gd name="T31" fmla="*/ 56 h 80"/>
                <a:gd name="T32" fmla="*/ 92 w 92"/>
                <a:gd name="T33" fmla="*/ 54 h 80"/>
                <a:gd name="T34" fmla="*/ 90 w 92"/>
                <a:gd name="T35" fmla="*/ 52 h 80"/>
                <a:gd name="T36" fmla="*/ 34 w 92"/>
                <a:gd name="T37" fmla="*/ 44 h 80"/>
                <a:gd name="T38" fmla="*/ 16 w 92"/>
                <a:gd name="T39" fmla="*/ 26 h 80"/>
                <a:gd name="T40" fmla="*/ 23 w 92"/>
                <a:gd name="T41" fmla="*/ 11 h 80"/>
                <a:gd name="T42" fmla="*/ 32 w 92"/>
                <a:gd name="T43" fmla="*/ 27 h 80"/>
                <a:gd name="T44" fmla="*/ 35 w 92"/>
                <a:gd name="T45" fmla="*/ 44 h 80"/>
                <a:gd name="T46" fmla="*/ 34 w 92"/>
                <a:gd name="T47" fmla="*/ 44 h 80"/>
                <a:gd name="T48" fmla="*/ 50 w 92"/>
                <a:gd name="T49" fmla="*/ 72 h 80"/>
                <a:gd name="T50" fmla="*/ 46 w 92"/>
                <a:gd name="T51" fmla="*/ 76 h 80"/>
                <a:gd name="T52" fmla="*/ 42 w 92"/>
                <a:gd name="T53" fmla="*/ 72 h 80"/>
                <a:gd name="T54" fmla="*/ 46 w 92"/>
                <a:gd name="T55" fmla="*/ 68 h 80"/>
                <a:gd name="T56" fmla="*/ 50 w 92"/>
                <a:gd name="T57" fmla="*/ 72 h 80"/>
                <a:gd name="T58" fmla="*/ 39 w 92"/>
                <a:gd name="T59" fmla="*/ 43 h 80"/>
                <a:gd name="T60" fmla="*/ 36 w 92"/>
                <a:gd name="T61" fmla="*/ 28 h 80"/>
                <a:gd name="T62" fmla="*/ 52 w 92"/>
                <a:gd name="T63" fmla="*/ 28 h 80"/>
                <a:gd name="T64" fmla="*/ 39 w 92"/>
                <a:gd name="T65" fmla="*/ 43 h 80"/>
                <a:gd name="T66" fmla="*/ 35 w 92"/>
                <a:gd name="T67" fmla="*/ 24 h 80"/>
                <a:gd name="T68" fmla="*/ 27 w 92"/>
                <a:gd name="T69" fmla="*/ 9 h 80"/>
                <a:gd name="T70" fmla="*/ 34 w 92"/>
                <a:gd name="T71" fmla="*/ 8 h 80"/>
                <a:gd name="T72" fmla="*/ 52 w 92"/>
                <a:gd name="T73" fmla="*/ 24 h 80"/>
                <a:gd name="T74" fmla="*/ 35 w 92"/>
                <a:gd name="T75" fmla="*/ 24 h 80"/>
                <a:gd name="T76" fmla="*/ 74 w 92"/>
                <a:gd name="T77" fmla="*/ 28 h 80"/>
                <a:gd name="T78" fmla="*/ 62 w 92"/>
                <a:gd name="T79" fmla="*/ 28 h 80"/>
                <a:gd name="T80" fmla="*/ 60 w 92"/>
                <a:gd name="T81" fmla="*/ 26 h 80"/>
                <a:gd name="T82" fmla="*/ 62 w 92"/>
                <a:gd name="T83" fmla="*/ 24 h 80"/>
                <a:gd name="T84" fmla="*/ 74 w 92"/>
                <a:gd name="T85" fmla="*/ 24 h 80"/>
                <a:gd name="T86" fmla="*/ 76 w 92"/>
                <a:gd name="T87" fmla="*/ 26 h 80"/>
                <a:gd name="T88" fmla="*/ 74 w 92"/>
                <a:gd name="T89" fmla="*/ 28 h 80"/>
                <a:gd name="T90" fmla="*/ 74 w 92"/>
                <a:gd name="T91" fmla="*/ 20 h 80"/>
                <a:gd name="T92" fmla="*/ 62 w 92"/>
                <a:gd name="T93" fmla="*/ 20 h 80"/>
                <a:gd name="T94" fmla="*/ 60 w 92"/>
                <a:gd name="T95" fmla="*/ 18 h 80"/>
                <a:gd name="T96" fmla="*/ 62 w 92"/>
                <a:gd name="T97" fmla="*/ 16 h 80"/>
                <a:gd name="T98" fmla="*/ 74 w 92"/>
                <a:gd name="T99" fmla="*/ 16 h 80"/>
                <a:gd name="T100" fmla="*/ 76 w 92"/>
                <a:gd name="T101" fmla="*/ 18 h 80"/>
                <a:gd name="T102" fmla="*/ 74 w 92"/>
                <a:gd name="T103" fmla="*/ 20 h 80"/>
                <a:gd name="T104" fmla="*/ 74 w 92"/>
                <a:gd name="T105" fmla="*/ 12 h 80"/>
                <a:gd name="T106" fmla="*/ 62 w 92"/>
                <a:gd name="T107" fmla="*/ 12 h 80"/>
                <a:gd name="T108" fmla="*/ 60 w 92"/>
                <a:gd name="T109" fmla="*/ 10 h 80"/>
                <a:gd name="T110" fmla="*/ 62 w 92"/>
                <a:gd name="T111" fmla="*/ 8 h 80"/>
                <a:gd name="T112" fmla="*/ 74 w 92"/>
                <a:gd name="T113" fmla="*/ 8 h 80"/>
                <a:gd name="T114" fmla="*/ 76 w 92"/>
                <a:gd name="T115" fmla="*/ 10 h 80"/>
                <a:gd name="T116" fmla="*/ 74 w 92"/>
                <a:gd name="T1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34" y="44"/>
                  </a:moveTo>
                  <a:cubicBezTo>
                    <a:pt x="24" y="44"/>
                    <a:pt x="16" y="36"/>
                    <a:pt x="16" y="26"/>
                  </a:cubicBezTo>
                  <a:cubicBezTo>
                    <a:pt x="16" y="20"/>
                    <a:pt x="19" y="15"/>
                    <a:pt x="23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39" y="4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35"/>
                    <a:pt x="46" y="41"/>
                    <a:pt x="39" y="43"/>
                  </a:cubicBezTo>
                  <a:close/>
                  <a:moveTo>
                    <a:pt x="35" y="24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9" y="9"/>
                    <a:pt x="31" y="8"/>
                    <a:pt x="34" y="8"/>
                  </a:cubicBezTo>
                  <a:cubicBezTo>
                    <a:pt x="43" y="8"/>
                    <a:pt x="51" y="15"/>
                    <a:pt x="52" y="24"/>
                  </a:cubicBezTo>
                  <a:lnTo>
                    <a:pt x="35" y="24"/>
                  </a:lnTo>
                  <a:close/>
                  <a:moveTo>
                    <a:pt x="7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7"/>
                    <a:pt x="75" y="28"/>
                    <a:pt x="74" y="28"/>
                  </a:cubicBezTo>
                  <a:close/>
                  <a:moveTo>
                    <a:pt x="7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7"/>
                    <a:pt x="76" y="18"/>
                  </a:cubicBezTo>
                  <a:cubicBezTo>
                    <a:pt x="76" y="19"/>
                    <a:pt x="75" y="20"/>
                    <a:pt x="74" y="20"/>
                  </a:cubicBezTo>
                  <a:close/>
                  <a:moveTo>
                    <a:pt x="74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0" y="11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E2798EB6-6837-4AD9-827B-3B20BCFBCFB2}"/>
              </a:ext>
            </a:extLst>
          </p:cNvPr>
          <p:cNvSpPr txBox="1">
            <a:spLocks/>
          </p:cNvSpPr>
          <p:nvPr/>
        </p:nvSpPr>
        <p:spPr>
          <a:xfrm>
            <a:off x="8143875" y="5156200"/>
            <a:ext cx="3016250" cy="6463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182880"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400" b="0" dirty="0" err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amet</a:t>
            </a:r>
            <a:endParaRPr lang="en-US" sz="1400" b="0" dirty="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82880"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400" b="0" dirty="0" err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amet</a:t>
            </a:r>
            <a:endParaRPr lang="en-US" sz="1400" b="0" dirty="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82880"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400" b="0" dirty="0" err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amet</a:t>
            </a:r>
            <a:endParaRPr lang="en-US" sz="1400" b="0" dirty="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0" r="9530"/>
          <a:stretch/>
        </p:blipFill>
        <p:spPr>
          <a:xfrm>
            <a:off x="533400" y="1701798"/>
            <a:ext cx="6613525" cy="45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C30242-9BD2-4BBC-A167-C5CCACFA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Salary </a:t>
            </a:r>
            <a:r>
              <a:rPr lang="en-US" dirty="0" err="1" smtClean="0"/>
              <a:t>vs</a:t>
            </a:r>
            <a:r>
              <a:rPr lang="en-US" dirty="0"/>
              <a:t> Factors </a:t>
            </a:r>
            <a:r>
              <a:rPr lang="en-US" dirty="0" smtClean="0"/>
              <a:t>that affect to the Salary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149405"/>
            <a:ext cx="5015162" cy="26426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16" y="1149405"/>
            <a:ext cx="5081134" cy="2626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675451"/>
            <a:ext cx="5015163" cy="26140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16" y="3792010"/>
            <a:ext cx="5081134" cy="24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C30242-9BD2-4BBC-A167-C5CCACFA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93" y="841375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dirty="0"/>
              <a:t>Salary </a:t>
            </a:r>
            <a:r>
              <a:rPr lang="en-US" dirty="0" err="1"/>
              <a:t>vs</a:t>
            </a:r>
            <a:r>
              <a:rPr lang="en-US" dirty="0"/>
              <a:t> Factors that affect to the Salary with Degree Type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4197"/>
          <a:stretch/>
        </p:blipFill>
        <p:spPr>
          <a:xfrm>
            <a:off x="857251" y="1285875"/>
            <a:ext cx="5007522" cy="2403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3977"/>
          <a:stretch/>
        </p:blipFill>
        <p:spPr>
          <a:xfrm>
            <a:off x="6038193" y="1285875"/>
            <a:ext cx="4887310" cy="24032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14138"/>
          <a:stretch/>
        </p:blipFill>
        <p:spPr>
          <a:xfrm>
            <a:off x="843673" y="3572194"/>
            <a:ext cx="5021100" cy="24749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14288"/>
          <a:stretch/>
        </p:blipFill>
        <p:spPr>
          <a:xfrm>
            <a:off x="6038194" y="3572194"/>
            <a:ext cx="4887310" cy="25921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604" y="1432087"/>
            <a:ext cx="1337396" cy="11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C30242-9BD2-4BBC-A167-C5CCACFA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13" y="418012"/>
            <a:ext cx="11125200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Salary </a:t>
            </a:r>
            <a:r>
              <a:rPr lang="en-US" dirty="0" err="1"/>
              <a:t>vs</a:t>
            </a:r>
            <a:r>
              <a:rPr lang="en-US" dirty="0"/>
              <a:t> Factors that affect to the Salary with MBA Specialization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4" y="1295400"/>
            <a:ext cx="5143912" cy="2336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97" y="3693365"/>
            <a:ext cx="4783736" cy="2331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97" y="1295400"/>
            <a:ext cx="4783736" cy="2336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914" y="3693365"/>
            <a:ext cx="5143912" cy="2331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2826" y="1357292"/>
            <a:ext cx="1039174" cy="9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C30242-9BD2-4BBC-A167-C5CCACFA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dirty="0"/>
              <a:t>MBA Specialization with Placement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22"/>
          <a:stretch/>
        </p:blipFill>
        <p:spPr>
          <a:xfrm>
            <a:off x="533401" y="1808390"/>
            <a:ext cx="535794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8"/>
          <a:stretch/>
        </p:blipFill>
        <p:spPr>
          <a:xfrm>
            <a:off x="6230984" y="1808390"/>
            <a:ext cx="5427616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174" y="1295400"/>
            <a:ext cx="1400175" cy="92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10599" b="11939"/>
          <a:stretch/>
        </p:blipFill>
        <p:spPr>
          <a:xfrm>
            <a:off x="10391503" y="1108072"/>
            <a:ext cx="1267097" cy="114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NQJqAHKx5wgyv3swwHUA"/>
</p:tagLst>
</file>

<file path=ppt/theme/theme1.xml><?xml version="1.0" encoding="utf-8"?>
<a:theme xmlns:a="http://schemas.openxmlformats.org/drawingml/2006/main" name="Office Theme">
  <a:themeElements>
    <a:clrScheme name="Custom 4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B4F6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EFFFE"/>
      </a:accent5>
      <a:accent6>
        <a:srgbClr val="FEFFFE"/>
      </a:accent6>
      <a:hlink>
        <a:srgbClr val="2F5CD6"/>
      </a:hlink>
      <a:folHlink>
        <a:srgbClr val="954F72"/>
      </a:folHlink>
    </a:clrScheme>
    <a:fontScheme name="Custom 34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1128</TotalTime>
  <Words>316</Words>
  <Application>Microsoft Office PowerPoint</Application>
  <PresentationFormat>Widescreen</PresentationFormat>
  <Paragraphs>48</Paragraphs>
  <Slides>13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Georgia</vt:lpstr>
      <vt:lpstr>Segoe UI</vt:lpstr>
      <vt:lpstr>Segoe UI Light</vt:lpstr>
      <vt:lpstr>Wingdings</vt:lpstr>
      <vt:lpstr>Office Theme</vt:lpstr>
      <vt:lpstr>think-cell Slide</vt:lpstr>
      <vt:lpstr>PowerPoint Presentation</vt:lpstr>
      <vt:lpstr>INTRODUCTION</vt:lpstr>
      <vt:lpstr>OBJECTIVES</vt:lpstr>
      <vt:lpstr>Gender vs Work Experience</vt:lpstr>
      <vt:lpstr>Salary vs Gender</vt:lpstr>
      <vt:lpstr>Salary vs Factors that affect to the Salary </vt:lpstr>
      <vt:lpstr>Salary vs Factors that affect to the Salary with Degree Type  </vt:lpstr>
      <vt:lpstr>Salary vs Factors that affect to the Salary with MBA Specialization </vt:lpstr>
      <vt:lpstr>MBA Specialization with Placement </vt:lpstr>
      <vt:lpstr>Board of Education vs Status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waruna gunasekara</cp:lastModifiedBy>
  <cp:revision>125</cp:revision>
  <dcterms:created xsi:type="dcterms:W3CDTF">2019-08-16T12:08:31Z</dcterms:created>
  <dcterms:modified xsi:type="dcterms:W3CDTF">2022-01-19T16:18:43Z</dcterms:modified>
</cp:coreProperties>
</file>